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331" r:id="rId2"/>
    <p:sldId id="257" r:id="rId3"/>
    <p:sldId id="258" r:id="rId4"/>
    <p:sldId id="263" r:id="rId5"/>
    <p:sldId id="344" r:id="rId6"/>
    <p:sldId id="345" r:id="rId7"/>
    <p:sldId id="339" r:id="rId8"/>
    <p:sldId id="346" r:id="rId9"/>
    <p:sldId id="347" r:id="rId10"/>
    <p:sldId id="348" r:id="rId11"/>
    <p:sldId id="349" r:id="rId12"/>
    <p:sldId id="350" r:id="rId13"/>
    <p:sldId id="351" r:id="rId14"/>
    <p:sldId id="352" r:id="rId15"/>
    <p:sldId id="353" r:id="rId16"/>
    <p:sldId id="354" r:id="rId17"/>
    <p:sldId id="355" r:id="rId18"/>
    <p:sldId id="360" r:id="rId19"/>
    <p:sldId id="361" r:id="rId20"/>
    <p:sldId id="358" r:id="rId21"/>
    <p:sldId id="359" r:id="rId22"/>
    <p:sldId id="363" r:id="rId23"/>
    <p:sldId id="364" r:id="rId24"/>
    <p:sldId id="365" r:id="rId25"/>
    <p:sldId id="381" r:id="rId26"/>
    <p:sldId id="366" r:id="rId27"/>
    <p:sldId id="382" r:id="rId28"/>
    <p:sldId id="383" r:id="rId29"/>
    <p:sldId id="384" r:id="rId30"/>
    <p:sldId id="385" r:id="rId31"/>
    <p:sldId id="386" r:id="rId32"/>
    <p:sldId id="387" r:id="rId33"/>
    <p:sldId id="388" r:id="rId34"/>
    <p:sldId id="389" r:id="rId35"/>
    <p:sldId id="390" r:id="rId36"/>
    <p:sldId id="378" r:id="rId37"/>
    <p:sldId id="379" r:id="rId38"/>
    <p:sldId id="380" r:id="rId39"/>
    <p:sldId id="391" r:id="rId40"/>
    <p:sldId id="392" r:id="rId41"/>
    <p:sldId id="393" r:id="rId42"/>
    <p:sldId id="394" r:id="rId43"/>
    <p:sldId id="395" r:id="rId44"/>
    <p:sldId id="396" r:id="rId45"/>
    <p:sldId id="397" r:id="rId46"/>
    <p:sldId id="398" r:id="rId47"/>
    <p:sldId id="399" r:id="rId48"/>
    <p:sldId id="400" r:id="rId49"/>
    <p:sldId id="401" r:id="rId50"/>
    <p:sldId id="402" r:id="rId51"/>
    <p:sldId id="403" r:id="rId52"/>
    <p:sldId id="404" r:id="rId53"/>
    <p:sldId id="405" r:id="rId54"/>
    <p:sldId id="406" r:id="rId55"/>
    <p:sldId id="407" r:id="rId56"/>
    <p:sldId id="408" r:id="rId57"/>
    <p:sldId id="409" r:id="rId58"/>
    <p:sldId id="410"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q0b7hWFq34CkyjPJS0qOZA==" hashData="Dmtscb//z4kPfp0+kGZIoAahU1QOpX9vHgc1f1HMNUhBQdJlEREpGSVneg23rdqs5gLmxus03qOnJiRbmdha6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10"/>
    <p:restoredTop sz="94775"/>
  </p:normalViewPr>
  <p:slideViewPr>
    <p:cSldViewPr snapToGrid="0">
      <p:cViewPr varScale="1">
        <p:scale>
          <a:sx n="74" d="100"/>
          <a:sy n="74" d="100"/>
        </p:scale>
        <p:origin x="1416" y="19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1372288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fontScale="90000"/>
          </a:bodyPr>
          <a:lstStyle>
            <a:lvl1pPr>
              <a:defRPr>
                <a:solidFill>
                  <a:srgbClr val="FFFFFF"/>
                </a:solidFill>
              </a:defRPr>
            </a:lvl1pPr>
          </a:lstStyle>
          <a:p>
            <a:r>
              <a:rPr lang="es-ES_tradnl" dirty="0">
                <a:solidFill>
                  <a:schemeClr val="tx1"/>
                </a:solidFill>
              </a:rPr>
              <a:t>Máquinas de vectores de soporte</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Dr. Ing. Facundo Adrián Lucianna</a:t>
            </a:r>
          </a:p>
          <a:p>
            <a:r>
              <a:rPr lang="es-ES_tradnl" dirty="0">
                <a:solidFill>
                  <a:schemeClr val="tx1"/>
                </a:solidFill>
              </a:rPr>
              <a:t>Dr. Ing. Álvaro Gabriel </a:t>
            </a:r>
            <a:r>
              <a:rPr lang="es-ES_tradnl" dirty="0" err="1">
                <a:solidFill>
                  <a:schemeClr val="tx1"/>
                </a:solidFill>
              </a:rPr>
              <a:t>Pizá</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mc:AlternateContent xmlns:mc="http://schemas.openxmlformats.org/markup-compatibility/2006" xmlns:a14="http://schemas.microsoft.com/office/drawing/2010/main">
        <mc:Choice Requires="a14">
          <p:sp>
            <p:nvSpPr>
              <p:cNvPr id="273" name="Dado un punto               ,                          ,  si verifica la ecuación, decimos que pertenece al hiperplan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Dado un punto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s-ES_tradnl" dirty="0"/>
                  <a:t> ,  si verifica la ecuación, decimos que pertenece al hiperplano.</a:t>
                </a:r>
              </a:p>
              <a:p>
                <a:pPr>
                  <a:defRPr sz="4600">
                    <a:latin typeface="Graphik Compact Regular"/>
                    <a:ea typeface="Graphik Compact Regular"/>
                    <a:cs typeface="Graphik Compact Regular"/>
                    <a:sym typeface="Graphik Compact Regular"/>
                  </a:defRPr>
                </a:pPr>
                <a:r>
                  <a:rPr lang="es-ES_tradnl" dirty="0"/>
                  <a:t>Pero más interesante, si el punto hace que,</a:t>
                </a:r>
              </a:p>
            </p:txBody>
          </p:sp>
        </mc:Choice>
        <mc:Fallback xmlns="">
          <p:sp>
            <p:nvSpPr>
              <p:cNvPr id="273" name="Dado un punto               ,                          ,  si verifica la ecuación, decimos que pertenece al hiperplan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598"/>
                </a:stretch>
              </a:blipFill>
            </p:spPr>
            <p:txBody>
              <a:bodyPr/>
              <a:lstStyle/>
              <a:p>
                <a:r>
                  <a:rPr lang="es-ES_tradnl">
                    <a:noFill/>
                  </a:rPr>
                  <a:t> </a:t>
                </a:r>
              </a:p>
            </p:txBody>
          </p:sp>
        </mc:Fallback>
      </mc:AlternateContent>
      <p:pic>
        <p:nvPicPr>
          <p:cNvPr id="275" name="path3775.png" descr="path3775.png"/>
          <p:cNvPicPr>
            <a:picLocks noChangeAspect="1"/>
          </p:cNvPicPr>
          <p:nvPr/>
        </p:nvPicPr>
        <p:blipFill>
          <a:blip r:embed="rId3"/>
          <a:stretch>
            <a:fillRect/>
          </a:stretch>
        </p:blipFill>
        <p:spPr>
          <a:xfrm>
            <a:off x="8638598" y="6878042"/>
            <a:ext cx="7183004" cy="6553465"/>
          </a:xfrm>
          <a:prstGeom prst="rect">
            <a:avLst/>
          </a:prstGeom>
          <a:ln w="12700">
            <a:miter lim="400000"/>
          </a:ln>
        </p:spPr>
      </p:pic>
      <p:sp>
        <p:nvSpPr>
          <p:cNvPr id="2" name="Footer Placeholder 4">
            <a:extLst>
              <a:ext uri="{FF2B5EF4-FFF2-40B4-BE49-F238E27FC236}">
                <a16:creationId xmlns:a16="http://schemas.microsoft.com/office/drawing/2014/main" id="{0F1B9D56-5825-361C-5E40-B010256DAE3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5DCBF6-138E-4CCA-DA1B-9FBDE410DA4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13601434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78" name="Podemos usar esta idea para clasificar, si tenemos observaciones con p atributos, y estas caen en dos posibles clases {-1, 1}.…"/>
          <p:cNvSpPr txBox="1">
            <a:spLocks noGrp="1"/>
          </p:cNvSpPr>
          <p:nvPr>
            <p:ph type="body" idx="1"/>
          </p:nvPr>
        </p:nvSpPr>
        <p:spPr>
          <a:xfrm>
            <a:off x="1295400" y="3710394"/>
            <a:ext cx="21869400" cy="9532780"/>
          </a:xfrm>
          <a:prstGeom prst="rect">
            <a:avLst/>
          </a:prstGeom>
        </p:spPr>
        <p:txBody>
          <a:bodyPr/>
          <a:lstStyle/>
          <a:p>
            <a:pPr defTabSz="514095">
              <a:spcBef>
                <a:spcPts val="2900"/>
              </a:spcBef>
              <a:defRPr sz="4048">
                <a:latin typeface="Graphik Compact Regular"/>
                <a:ea typeface="Graphik Compact Regular"/>
                <a:cs typeface="Graphik Compact Regular"/>
                <a:sym typeface="Graphik Compact Regular"/>
              </a:defRPr>
            </a:pPr>
            <a:r>
              <a:rPr lang="es-ES_tradnl" dirty="0"/>
              <a:t>Podemos usar esta idea para clasificar, si tenemos observaciones con p atributos, y estas caen en dos posibles clases {-1, 1}.</a:t>
            </a:r>
          </a:p>
          <a:p>
            <a:pPr defTabSz="514095">
              <a:spcBef>
                <a:spcPts val="2900"/>
              </a:spcBef>
              <a:defRPr sz="4048">
                <a:latin typeface="Graphik Compact Regular"/>
                <a:ea typeface="Graphik Compact Regular"/>
                <a:cs typeface="Graphik Compact Regular"/>
                <a:sym typeface="Graphik Compact Regular"/>
              </a:defRPr>
            </a:pPr>
            <a:r>
              <a:rPr lang="es-ES_tradnl" dirty="0"/>
              <a:t>Si de alguna forma podemos construir un hiperplano que separa los datos de entrenamiento </a:t>
            </a:r>
            <a:r>
              <a:rPr lang="es-ES_tradnl" dirty="0">
                <a:latin typeface="Graphik Compact Bold"/>
                <a:ea typeface="Graphik Compact Bold"/>
                <a:cs typeface="Graphik Compact Bold"/>
                <a:sym typeface="Graphik Compact Bold"/>
              </a:rPr>
              <a:t>perfectamente</a:t>
            </a:r>
            <a:r>
              <a:rPr lang="es-ES_tradnl" dirty="0"/>
              <a:t> de acuerdo con su clase, podríamos clasificar como:</a:t>
            </a:r>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p:txBody>
      </p:sp>
      <p:pic>
        <p:nvPicPr>
          <p:cNvPr id="279" name="path37275.png" descr="path37275.png"/>
          <p:cNvPicPr>
            <a:picLocks noChangeAspect="1"/>
          </p:cNvPicPr>
          <p:nvPr/>
        </p:nvPicPr>
        <p:blipFill>
          <a:blip r:embed="rId2"/>
          <a:stretch>
            <a:fillRect/>
          </a:stretch>
        </p:blipFill>
        <p:spPr>
          <a:xfrm>
            <a:off x="1608070" y="7070374"/>
            <a:ext cx="6505585" cy="6496468"/>
          </a:xfrm>
          <a:prstGeom prst="rect">
            <a:avLst/>
          </a:prstGeom>
          <a:ln w="12700">
            <a:miter lim="400000"/>
          </a:ln>
        </p:spPr>
      </p:pic>
      <p:sp>
        <p:nvSpPr>
          <p:cNvPr id="2" name="Footer Placeholder 4">
            <a:extLst>
              <a:ext uri="{FF2B5EF4-FFF2-40B4-BE49-F238E27FC236}">
                <a16:creationId xmlns:a16="http://schemas.microsoft.com/office/drawing/2014/main" id="{4E1ADF85-B670-B85B-FB26-25C950038E49}"/>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7CA76FE-FE32-9C1B-0398-BED5FD861F3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CC667-571B-368E-CCB0-67A673E5D40F}"/>
                  </a:ext>
                </a:extLst>
              </p:cNvPr>
              <p:cNvSpPr txBox="1"/>
              <p:nvPr/>
            </p:nvSpPr>
            <p:spPr>
              <a:xfrm>
                <a:off x="10103938" y="7923794"/>
                <a:ext cx="9965870"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𝑖𝑝</m:t>
                        </m:r>
                      </m:sub>
                    </m:sSub>
                    <m:r>
                      <a:rPr lang="en-US" sz="4800" b="0" i="1" smtClean="0">
                        <a:latin typeface="Cambria Math" panose="02040503050406030204" pitchFamily="18" charset="0"/>
                      </a:rPr>
                      <m:t>&gt;0       </m:t>
                    </m:r>
                    <m:r>
                      <a:rPr lang="en-US" sz="4800" b="0" i="1" smtClean="0">
                        <a:latin typeface="Cambria Math" panose="02040503050406030204" pitchFamily="18" charset="0"/>
                      </a:rPr>
                      <m:t>𝑆𝑖</m:t>
                    </m:r>
                    <m:r>
                      <a:rPr lang="en-US" sz="4800" b="0" i="1" smtClean="0">
                        <a:latin typeface="Cambria Math" panose="02040503050406030204" pitchFamily="18" charset="0"/>
                      </a:rPr>
                      <m:t> </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=1</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5D6CC667-571B-368E-CCB0-67A673E5D40F}"/>
                  </a:ext>
                </a:extLst>
              </p:cNvPr>
              <p:cNvSpPr txBox="1">
                <a:spLocks noRot="1" noChangeAspect="1" noMove="1" noResize="1" noEditPoints="1" noAdjustHandles="1" noChangeArrowheads="1" noChangeShapeType="1" noTextEdit="1"/>
              </p:cNvSpPr>
              <p:nvPr/>
            </p:nvSpPr>
            <p:spPr>
              <a:xfrm>
                <a:off x="10103938" y="7923794"/>
                <a:ext cx="9965870" cy="790345"/>
              </a:xfrm>
              <a:prstGeom prst="rect">
                <a:avLst/>
              </a:prstGeom>
              <a:blipFill>
                <a:blip r:embed="rId3"/>
                <a:stretch>
                  <a:fillRect l="-1908" t="-29032" r="-1018" b="-3548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6F001A-F241-6810-0DC3-DBCB816C82BC}"/>
                  </a:ext>
                </a:extLst>
              </p:cNvPr>
              <p:cNvSpPr txBox="1"/>
              <p:nvPr/>
            </p:nvSpPr>
            <p:spPr>
              <a:xfrm>
                <a:off x="10103938" y="9176589"/>
                <a:ext cx="10451965"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𝑖𝑝</m:t>
                        </m:r>
                      </m:sub>
                    </m:sSub>
                    <m:r>
                      <a:rPr lang="en-US" sz="4800" b="0" i="1" smtClean="0">
                        <a:latin typeface="Cambria Math" panose="02040503050406030204" pitchFamily="18" charset="0"/>
                      </a:rPr>
                      <m:t>&lt;0       </m:t>
                    </m:r>
                    <m:r>
                      <a:rPr lang="en-US" sz="4800" b="0" i="1" smtClean="0">
                        <a:latin typeface="Cambria Math" panose="02040503050406030204" pitchFamily="18" charset="0"/>
                      </a:rPr>
                      <m:t>𝑆𝑖</m:t>
                    </m:r>
                    <m:r>
                      <a:rPr lang="en-US" sz="4800" b="0" i="1" smtClean="0">
                        <a:latin typeface="Cambria Math" panose="02040503050406030204" pitchFamily="18" charset="0"/>
                      </a:rPr>
                      <m:t> </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=−1</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116F001A-F241-6810-0DC3-DBCB816C82BC}"/>
                  </a:ext>
                </a:extLst>
              </p:cNvPr>
              <p:cNvSpPr txBox="1">
                <a:spLocks noRot="1" noChangeAspect="1" noMove="1" noResize="1" noEditPoints="1" noAdjustHandles="1" noChangeArrowheads="1" noChangeShapeType="1" noTextEdit="1"/>
              </p:cNvSpPr>
              <p:nvPr/>
            </p:nvSpPr>
            <p:spPr>
              <a:xfrm>
                <a:off x="10103938" y="9176589"/>
                <a:ext cx="10451965" cy="790345"/>
              </a:xfrm>
              <a:prstGeom prst="rect">
                <a:avLst/>
              </a:prstGeom>
              <a:blipFill>
                <a:blip r:embed="rId4"/>
                <a:stretch>
                  <a:fillRect l="-1578" t="-26984" r="-850" b="-3333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856BDA8-305D-12FF-62AF-E0591C42F2C8}"/>
                  </a:ext>
                </a:extLst>
              </p:cNvPr>
              <p:cNvSpPr txBox="1"/>
              <p:nvPr/>
            </p:nvSpPr>
            <p:spPr>
              <a:xfrm>
                <a:off x="10125154" y="10543904"/>
                <a:ext cx="11028147" cy="781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d>
                        <m:dPr>
                          <m:ctrlPr>
                            <a:rPr lang="en-US" sz="4800" b="0" i="1" smtClean="0">
                              <a:latin typeface="Cambria Math" panose="02040503050406030204" pitchFamily="18" charset="0"/>
                            </a:rPr>
                          </m:ctrlPr>
                        </m:dPr>
                        <m:e>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m:t>
                              </m:r>
                              <m:r>
                                <a:rPr lang="en-US" sz="4800" i="1">
                                  <a:latin typeface="Cambria Math" panose="02040503050406030204" pitchFamily="18" charset="0"/>
                                </a:rPr>
                                <m:t>1</m:t>
                              </m:r>
                            </m:sub>
                          </m:sSub>
                          <m:r>
                            <m:rPr>
                              <m:nor/>
                            </m:rPr>
                            <a:rPr lang="es-ES_tradnl" sz="4800" dirty="0"/>
                            <m:t>+ …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𝑝</m:t>
                              </m:r>
                            </m:sub>
                          </m:sSub>
                          <m:r>
                            <m:rPr>
                              <m:nor/>
                            </m:rPr>
                            <a:rPr lang="es-ES_tradnl" sz="4800" dirty="0"/>
                            <m:t> </m:t>
                          </m:r>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𝑖𝑝</m:t>
                              </m:r>
                            </m:sub>
                          </m:sSub>
                        </m:e>
                      </m:d>
                      <m:r>
                        <a:rPr lang="en-US" sz="4800" b="0" i="1" smtClean="0">
                          <a:latin typeface="Cambria Math" panose="02040503050406030204" pitchFamily="18" charset="0"/>
                        </a:rPr>
                        <m:t>&gt;0   </m:t>
                      </m:r>
                      <m:r>
                        <a:rPr lang="en-US" sz="4800" b="0" i="1" smtClean="0">
                          <a:latin typeface="Cambria Math" panose="02040503050406030204" pitchFamily="18" charset="0"/>
                        </a:rPr>
                        <m:t>𝑖</m:t>
                      </m:r>
                      <m:r>
                        <a:rPr lang="en-US" sz="4800" b="0" i="1" smtClean="0">
                          <a:latin typeface="Cambria Math" panose="02040503050406030204" pitchFamily="18" charset="0"/>
                        </a:rPr>
                        <m:t>=1,…,</m:t>
                      </m:r>
                      <m:r>
                        <a:rPr lang="en-US" sz="4800" b="0" i="1" smtClean="0">
                          <a:latin typeface="Cambria Math" panose="02040503050406030204" pitchFamily="18" charset="0"/>
                        </a:rPr>
                        <m:t>𝑛</m:t>
                      </m:r>
                    </m:oMath>
                  </m:oMathPara>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2856BDA8-305D-12FF-62AF-E0591C42F2C8}"/>
                  </a:ext>
                </a:extLst>
              </p:cNvPr>
              <p:cNvSpPr txBox="1">
                <a:spLocks noRot="1" noChangeAspect="1" noMove="1" noResize="1" noEditPoints="1" noAdjustHandles="1" noChangeArrowheads="1" noChangeShapeType="1" noTextEdit="1"/>
              </p:cNvSpPr>
              <p:nvPr/>
            </p:nvSpPr>
            <p:spPr>
              <a:xfrm>
                <a:off x="10125154" y="10543904"/>
                <a:ext cx="11028147" cy="781368"/>
              </a:xfrm>
              <a:prstGeom prst="rect">
                <a:avLst/>
              </a:prstGeom>
              <a:blipFill>
                <a:blip r:embed="rId5"/>
                <a:stretch>
                  <a:fillRect l="-1036" t="-32258" b="-29032"/>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40862964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85" name="Podemos usar esta idea para clasificar, si tenemos observaciones con p atributos, y estas caen en dos posibles clases {-1, 1}.…"/>
          <p:cNvSpPr txBox="1">
            <a:spLocks noGrp="1"/>
          </p:cNvSpPr>
          <p:nvPr>
            <p:ph type="body" idx="1"/>
          </p:nvPr>
        </p:nvSpPr>
        <p:spPr>
          <a:xfrm>
            <a:off x="1295400" y="3710394"/>
            <a:ext cx="21869400" cy="3190738"/>
          </a:xfrm>
          <a:prstGeom prst="rect">
            <a:avLst/>
          </a:prstGeom>
        </p:spPr>
        <p:txBody>
          <a:bodyPr/>
          <a:lstStyle/>
          <a:p>
            <a:pPr defTabSz="514095">
              <a:spcBef>
                <a:spcPts val="2900"/>
              </a:spcBef>
              <a:defRPr sz="4048">
                <a:latin typeface="Graphik Compact Regular"/>
                <a:ea typeface="Graphik Compact Regular"/>
                <a:cs typeface="Graphik Compact Regular"/>
                <a:sym typeface="Graphik Compact Regular"/>
              </a:defRPr>
            </a:pPr>
            <a:r>
              <a:rPr lang="es-ES_tradnl" dirty="0"/>
              <a:t>Podemos usar esta idea para clasificar, si tenemos observaciones con p atributos, y estas caen en dos posibles clases {-1, 1}.</a:t>
            </a:r>
          </a:p>
          <a:p>
            <a:pPr defTabSz="514095">
              <a:spcBef>
                <a:spcPts val="2900"/>
              </a:spcBef>
              <a:defRPr sz="4048">
                <a:latin typeface="Graphik Compact Regular"/>
                <a:ea typeface="Graphik Compact Regular"/>
                <a:cs typeface="Graphik Compact Regular"/>
                <a:sym typeface="Graphik Compact Regular"/>
              </a:defRPr>
            </a:pPr>
            <a:r>
              <a:rPr lang="es-ES_tradnl" dirty="0"/>
              <a:t>Si de alguna forma podemos construir un hiperplano que separa los datos de entrenamiento </a:t>
            </a:r>
            <a:r>
              <a:rPr lang="es-ES_tradnl" dirty="0">
                <a:latin typeface="Graphik Compact Bold"/>
                <a:ea typeface="Graphik Compact Bold"/>
                <a:cs typeface="Graphik Compact Bold"/>
                <a:sym typeface="Graphik Compact Bold"/>
              </a:rPr>
              <a:t>perfectamente</a:t>
            </a:r>
            <a:r>
              <a:rPr lang="es-ES_tradnl" dirty="0"/>
              <a:t> de acuerdo con su clase, podríamos clasificar como:</a:t>
            </a:r>
          </a:p>
        </p:txBody>
      </p:sp>
      <p:pic>
        <p:nvPicPr>
          <p:cNvPr id="286" name="path37275.png" descr="path37275.png"/>
          <p:cNvPicPr>
            <a:picLocks noChangeAspect="1"/>
          </p:cNvPicPr>
          <p:nvPr/>
        </p:nvPicPr>
        <p:blipFill>
          <a:blip r:embed="rId2"/>
          <a:stretch>
            <a:fillRect/>
          </a:stretch>
        </p:blipFill>
        <p:spPr>
          <a:xfrm>
            <a:off x="1608070" y="7070374"/>
            <a:ext cx="6505585" cy="6496468"/>
          </a:xfrm>
          <a:prstGeom prst="rect">
            <a:avLst/>
          </a:prstGeom>
          <a:ln w="12700">
            <a:miter lim="400000"/>
          </a:ln>
        </p:spPr>
      </p:pic>
      <p:sp>
        <p:nvSpPr>
          <p:cNvPr id="2" name="Footer Placeholder 4">
            <a:extLst>
              <a:ext uri="{FF2B5EF4-FFF2-40B4-BE49-F238E27FC236}">
                <a16:creationId xmlns:a16="http://schemas.microsoft.com/office/drawing/2014/main" id="{7FF6390E-AF7D-5D23-82D0-6C321828B079}"/>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DE9A5690-D632-61E5-808D-CD0442C063F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A1B634-66ED-8345-12B8-2F523F44D2DF}"/>
                  </a:ext>
                </a:extLst>
              </p:cNvPr>
              <p:cNvSpPr txBox="1"/>
              <p:nvPr/>
            </p:nvSpPr>
            <p:spPr>
              <a:xfrm>
                <a:off x="10073136" y="8473978"/>
                <a:ext cx="11397351" cy="633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𝑖</m:t>
                              </m:r>
                            </m:sub>
                          </m:sSub>
                        </m:e>
                      </m:d>
                      <m:r>
                        <a:rPr lang="en-US" sz="4000" b="0" i="1" smtClean="0">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0</m:t>
                          </m:r>
                        </m:sub>
                      </m:sSub>
                      <m:r>
                        <a:rPr lang="en-US" sz="4000" i="1">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1</m:t>
                          </m:r>
                        </m:sub>
                      </m:sSub>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m:t>
                          </m:r>
                          <m:r>
                            <a:rPr lang="en-US" sz="4000" i="1">
                              <a:latin typeface="Cambria Math" panose="02040503050406030204" pitchFamily="18" charset="0"/>
                            </a:rPr>
                            <m:t>1</m:t>
                          </m:r>
                        </m:sub>
                      </m:sSub>
                      <m:r>
                        <m:rPr>
                          <m:nor/>
                        </m:rPr>
                        <a:rPr lang="es-ES_tradnl" sz="4000" dirty="0"/>
                        <m:t>+ … +</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𝑝</m:t>
                          </m:r>
                        </m:sub>
                      </m:sSub>
                      <m:r>
                        <m:rPr>
                          <m:nor/>
                        </m:rPr>
                        <a:rPr lang="es-ES_tradnl" sz="4000" dirty="0"/>
                        <m:t> </m:t>
                      </m:r>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𝑖𝑝</m:t>
                          </m:r>
                        </m:sub>
                      </m:sSub>
                      <m:r>
                        <a:rPr lang="en-US" sz="4000" b="0" i="1" smtClean="0">
                          <a:latin typeface="Cambria Math" panose="02040503050406030204" pitchFamily="18" charset="0"/>
                        </a:rPr>
                        <m:t>&gt;0   </m:t>
                      </m:r>
                      <m:r>
                        <a:rPr lang="en-US" sz="4000" b="0" i="1" smtClean="0">
                          <a:latin typeface="Cambria Math" panose="02040503050406030204" pitchFamily="18" charset="0"/>
                        </a:rPr>
                        <m:t>𝑒𝑛𝑡𝑜𝑛𝑐𝑒𝑠</m:t>
                      </m:r>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Sub>
                        </m:e>
                      </m:acc>
                      <m:r>
                        <a:rPr lang="en-US" sz="4000" b="0" i="1" smtClean="0">
                          <a:latin typeface="Cambria Math" panose="02040503050406030204" pitchFamily="18" charset="0"/>
                        </a:rPr>
                        <m:t>=1</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B1A1B634-66ED-8345-12B8-2F523F44D2DF}"/>
                  </a:ext>
                </a:extLst>
              </p:cNvPr>
              <p:cNvSpPr txBox="1">
                <a:spLocks noRot="1" noChangeAspect="1" noMove="1" noResize="1" noEditPoints="1" noAdjustHandles="1" noChangeArrowheads="1" noChangeShapeType="1" noTextEdit="1"/>
              </p:cNvSpPr>
              <p:nvPr/>
            </p:nvSpPr>
            <p:spPr>
              <a:xfrm>
                <a:off x="10073136" y="8473978"/>
                <a:ext cx="11397351" cy="633122"/>
              </a:xfrm>
              <a:prstGeom prst="rect">
                <a:avLst/>
              </a:prstGeom>
              <a:blipFill>
                <a:blip r:embed="rId3"/>
                <a:stretch>
                  <a:fillRect l="-1112" t="-37255" b="-2745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6BB875-50EA-DE95-5CB7-12423AD4D030}"/>
                  </a:ext>
                </a:extLst>
              </p:cNvPr>
              <p:cNvSpPr txBox="1"/>
              <p:nvPr/>
            </p:nvSpPr>
            <p:spPr>
              <a:xfrm>
                <a:off x="10073136" y="9489699"/>
                <a:ext cx="11777135" cy="633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𝑖</m:t>
                              </m:r>
                            </m:sub>
                          </m:sSub>
                        </m:e>
                      </m:d>
                      <m:r>
                        <a:rPr lang="en-US" sz="4000" b="0" i="1" smtClean="0">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0</m:t>
                          </m:r>
                        </m:sub>
                      </m:sSub>
                      <m:r>
                        <a:rPr lang="en-US" sz="4000" i="1">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1</m:t>
                          </m:r>
                        </m:sub>
                      </m:sSub>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m:t>
                          </m:r>
                          <m:r>
                            <a:rPr lang="en-US" sz="4000" i="1">
                              <a:latin typeface="Cambria Math" panose="02040503050406030204" pitchFamily="18" charset="0"/>
                            </a:rPr>
                            <m:t>1</m:t>
                          </m:r>
                        </m:sub>
                      </m:sSub>
                      <m:r>
                        <m:rPr>
                          <m:nor/>
                        </m:rPr>
                        <a:rPr lang="es-ES_tradnl" sz="4000" dirty="0"/>
                        <m:t>+ … +</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𝑝</m:t>
                          </m:r>
                        </m:sub>
                      </m:sSub>
                      <m:r>
                        <m:rPr>
                          <m:nor/>
                        </m:rPr>
                        <a:rPr lang="es-ES_tradnl" sz="4000" dirty="0"/>
                        <m:t> </m:t>
                      </m:r>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𝑖𝑝</m:t>
                          </m:r>
                        </m:sub>
                      </m:sSub>
                      <m:r>
                        <a:rPr lang="en-US" sz="4000" b="0" i="1" smtClean="0">
                          <a:latin typeface="Cambria Math" panose="02040503050406030204" pitchFamily="18" charset="0"/>
                        </a:rPr>
                        <m:t>&lt;0   </m:t>
                      </m:r>
                      <m:r>
                        <a:rPr lang="en-US" sz="4000" b="0" i="1" smtClean="0">
                          <a:latin typeface="Cambria Math" panose="02040503050406030204" pitchFamily="18" charset="0"/>
                        </a:rPr>
                        <m:t>𝑒𝑛𝑡𝑜𝑛𝑐𝑒𝑠</m:t>
                      </m:r>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Sub>
                        </m:e>
                      </m:acc>
                      <m:r>
                        <a:rPr lang="en-US" sz="4000" b="0" i="1" smtClean="0">
                          <a:latin typeface="Cambria Math" panose="02040503050406030204" pitchFamily="18" charset="0"/>
                        </a:rPr>
                        <m:t>=−1</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976BB875-50EA-DE95-5CB7-12423AD4D030}"/>
                  </a:ext>
                </a:extLst>
              </p:cNvPr>
              <p:cNvSpPr txBox="1">
                <a:spLocks noRot="1" noChangeAspect="1" noMove="1" noResize="1" noEditPoints="1" noAdjustHandles="1" noChangeArrowheads="1" noChangeShapeType="1" noTextEdit="1"/>
              </p:cNvSpPr>
              <p:nvPr/>
            </p:nvSpPr>
            <p:spPr>
              <a:xfrm>
                <a:off x="10073136" y="9489699"/>
                <a:ext cx="11777135" cy="633122"/>
              </a:xfrm>
              <a:prstGeom prst="rect">
                <a:avLst/>
              </a:prstGeom>
              <a:blipFill>
                <a:blip r:embed="rId4"/>
                <a:stretch>
                  <a:fillRect l="-1076" t="-35294" b="-27451"/>
                </a:stretch>
              </a:blipFill>
              <a:ln w="12700" cap="flat">
                <a:noFill/>
                <a:miter lim="400000"/>
              </a:ln>
              <a:effectLst/>
            </p:spPr>
            <p:txBody>
              <a:bodyPr/>
              <a:lstStyle/>
              <a:p>
                <a:r>
                  <a:rPr lang="es-ES_tradnl">
                    <a:noFill/>
                  </a:rPr>
                  <a:t> </a:t>
                </a:r>
              </a:p>
            </p:txBody>
          </p:sp>
        </mc:Fallback>
      </mc:AlternateContent>
      <p:sp>
        <p:nvSpPr>
          <p:cNvPr id="7" name="TextBox 6">
            <a:extLst>
              <a:ext uri="{FF2B5EF4-FFF2-40B4-BE49-F238E27FC236}">
                <a16:creationId xmlns:a16="http://schemas.microsoft.com/office/drawing/2014/main" id="{01BE6963-0D62-43CB-DB66-4C150F65AA94}"/>
              </a:ext>
            </a:extLst>
          </p:cNvPr>
          <p:cNvSpPr txBox="1"/>
          <p:nvPr/>
        </p:nvSpPr>
        <p:spPr>
          <a:xfrm>
            <a:off x="8558745" y="10482947"/>
            <a:ext cx="1469992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Que, además, nos permite ver la confidencia del clasificador. Es decir, cuanto más </a:t>
            </a:r>
            <a:r>
              <a:rPr kumimoji="0" lang="es-ES_tradnl" sz="4000" b="1"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grande</a:t>
            </a: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es el valor absoluto de f(X), más </a:t>
            </a:r>
            <a:r>
              <a:rPr kumimoji="0" lang="es-ES_tradnl" sz="4000" b="1"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segura o certera </a:t>
            </a: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es la clasificación </a:t>
            </a:r>
          </a:p>
        </p:txBody>
      </p:sp>
      <p:sp>
        <p:nvSpPr>
          <p:cNvPr id="9" name="TextBox 8">
            <a:extLst>
              <a:ext uri="{FF2B5EF4-FFF2-40B4-BE49-F238E27FC236}">
                <a16:creationId xmlns:a16="http://schemas.microsoft.com/office/drawing/2014/main" id="{17937D80-AB33-DF7C-6B75-B80247E646D6}"/>
              </a:ext>
            </a:extLst>
          </p:cNvPr>
          <p:cNvSpPr txBox="1"/>
          <p:nvPr/>
        </p:nvSpPr>
        <p:spPr>
          <a:xfrm>
            <a:off x="8542678" y="6982830"/>
            <a:ext cx="14699920" cy="16825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Para ordenarnos, vamos a definir una función  f(X) que nos servirá para clasificar:</a:t>
            </a:r>
          </a:p>
          <a:p>
            <a:pPr marL="0" marR="0" indent="0" algn="l" defTabSz="821531" rtl="0" fontAlgn="auto" latinLnBrk="0" hangingPunct="0">
              <a:lnSpc>
                <a:spcPct val="80000"/>
              </a:lnSpc>
              <a:spcBef>
                <a:spcPts val="400"/>
              </a:spcBef>
              <a:spcAft>
                <a:spcPts val="0"/>
              </a:spcAft>
              <a:buClrTx/>
              <a:buSzTx/>
              <a:buFontTx/>
              <a:buNone/>
              <a:tabLst>
                <a:tab pos="812800" algn="l"/>
              </a:tabLst>
            </a:pPr>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13266181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92" name="En general si nuestra data es linealmente separable, puede existir un numero infinito de hiperplanos que van a funciona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general si nuestra data es linealmente separable, puede existir un numero infinito de hiperplanos que van a funcionar</a:t>
            </a:r>
          </a:p>
          <a:p>
            <a:pPr>
              <a:defRPr sz="4600">
                <a:latin typeface="Graphik Compact Regular"/>
                <a:ea typeface="Graphik Compact Regular"/>
                <a:cs typeface="Graphik Compact Regular"/>
                <a:sym typeface="Graphik Compact Regular"/>
              </a:defRPr>
            </a:pPr>
            <a:r>
              <a:rPr lang="es-ES_tradnl" dirty="0"/>
              <a:t>                                                                   </a:t>
            </a:r>
          </a:p>
        </p:txBody>
      </p:sp>
      <p:pic>
        <p:nvPicPr>
          <p:cNvPr id="293" name="path3d775.png" descr="path3d775.png"/>
          <p:cNvPicPr>
            <a:picLocks noChangeAspect="1"/>
          </p:cNvPicPr>
          <p:nvPr/>
        </p:nvPicPr>
        <p:blipFill>
          <a:blip r:embed="rId2"/>
          <a:stretch>
            <a:fillRect/>
          </a:stretch>
        </p:blipFill>
        <p:spPr>
          <a:xfrm>
            <a:off x="1287171" y="5886688"/>
            <a:ext cx="7337011" cy="7342152"/>
          </a:xfrm>
          <a:prstGeom prst="rect">
            <a:avLst/>
          </a:prstGeom>
          <a:ln w="12700">
            <a:miter lim="400000"/>
          </a:ln>
        </p:spPr>
      </p:pic>
      <p:sp>
        <p:nvSpPr>
          <p:cNvPr id="294" name="Por lo que necesitamos algún criterio de selección.…"/>
          <p:cNvSpPr txBox="1"/>
          <p:nvPr/>
        </p:nvSpPr>
        <p:spPr>
          <a:xfrm>
            <a:off x="9100611" y="5729995"/>
            <a:ext cx="14426135" cy="669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800" spc="-38"/>
            </a:pPr>
            <a:r>
              <a:rPr lang="es-ES_tradnl" dirty="0"/>
              <a:t>Por lo que necesitamos algún criterio de selección.</a:t>
            </a:r>
          </a:p>
          <a:p>
            <a:pPr algn="l">
              <a:defRPr sz="3800" spc="-38"/>
            </a:pPr>
            <a:endParaRPr lang="es-ES_tradnl" dirty="0"/>
          </a:p>
          <a:p>
            <a:pPr algn="l">
              <a:defRPr sz="3800" spc="-38"/>
            </a:pPr>
            <a:r>
              <a:rPr lang="es-ES_tradnl" dirty="0"/>
              <a:t>El caso que aquí estamos en busca del hiperplano que más lejos se encuentra de los datos de entrenamiento.</a:t>
            </a:r>
          </a:p>
          <a:p>
            <a:pPr algn="l">
              <a:defRPr sz="3800" spc="-38"/>
            </a:pPr>
            <a:endParaRPr lang="es-ES_tradnl" dirty="0"/>
          </a:p>
          <a:p>
            <a:pPr algn="l">
              <a:defRPr sz="3800" spc="-38"/>
            </a:pPr>
            <a:r>
              <a:rPr lang="es-ES_tradnl" dirty="0"/>
              <a:t>Es decir:</a:t>
            </a:r>
          </a:p>
          <a:p>
            <a:pPr algn="l">
              <a:defRPr sz="3800" spc="-38"/>
            </a:pPr>
            <a:r>
              <a:rPr lang="es-ES_tradnl" dirty="0"/>
              <a:t>	1. Tomamos un hiperplano.</a:t>
            </a:r>
          </a:p>
          <a:p>
            <a:pPr algn="l">
              <a:defRPr sz="3800" spc="-38"/>
            </a:pPr>
            <a:r>
              <a:rPr lang="es-ES_tradnl" dirty="0"/>
              <a:t>	2. Calculamos las distancias de cada punto de entrenamiento</a:t>
            </a:r>
          </a:p>
          <a:p>
            <a:pPr algn="l">
              <a:defRPr sz="3800" spc="-38"/>
            </a:pPr>
            <a:r>
              <a:rPr lang="es-ES_tradnl" dirty="0"/>
              <a:t>	3. Obtenemos la distancia más chica de todas las distancias</a:t>
            </a:r>
          </a:p>
          <a:p>
            <a:pPr algn="l">
              <a:defRPr sz="3800" spc="-38"/>
            </a:pPr>
            <a:endParaRPr lang="es-ES_tradnl" dirty="0"/>
          </a:p>
          <a:p>
            <a:pPr algn="l">
              <a:defRPr sz="3800" spc="-38"/>
            </a:pPr>
            <a:r>
              <a:rPr lang="es-ES_tradnl" dirty="0"/>
              <a:t>Esa distancia la llamamos </a:t>
            </a:r>
            <a:r>
              <a:rPr lang="es-ES_tradnl" dirty="0">
                <a:solidFill>
                  <a:schemeClr val="accent6">
                    <a:lumOff val="-39947"/>
                  </a:schemeClr>
                </a:solidFill>
                <a:latin typeface="Graphik Compact Bold"/>
                <a:ea typeface="Graphik Compact Bold"/>
                <a:cs typeface="Graphik Compact Bold"/>
                <a:sym typeface="Graphik Compact Bold"/>
              </a:rPr>
              <a:t>margen</a:t>
            </a:r>
            <a:r>
              <a:rPr lang="es-ES_tradnl" dirty="0"/>
              <a:t>.</a:t>
            </a:r>
          </a:p>
          <a:p>
            <a:pPr algn="l">
              <a:defRPr sz="3800" spc="-38"/>
            </a:pPr>
            <a:br>
              <a:rPr lang="es-ES_tradnl" dirty="0"/>
            </a:br>
            <a:r>
              <a:rPr lang="es-ES_tradnl" dirty="0"/>
              <a:t>Cada hiperplano tendrá su margen.</a:t>
            </a:r>
          </a:p>
        </p:txBody>
      </p:sp>
      <p:sp>
        <p:nvSpPr>
          <p:cNvPr id="2" name="Footer Placeholder 4">
            <a:extLst>
              <a:ext uri="{FF2B5EF4-FFF2-40B4-BE49-F238E27FC236}">
                <a16:creationId xmlns:a16="http://schemas.microsoft.com/office/drawing/2014/main" id="{89B32F02-7865-CD00-877C-ADFD4081958F}"/>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A1EBE89-7A64-B505-53A1-97C2B6D5414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13</a:t>
            </a:fld>
            <a:endParaRPr lang="en-US" sz="2800" dirty="0"/>
          </a:p>
        </p:txBody>
      </p:sp>
    </p:spTree>
    <p:extLst>
      <p:ext uri="{BB962C8B-B14F-4D97-AF65-F5344CB8AC3E}">
        <p14:creationId xmlns:p14="http://schemas.microsoft.com/office/powerpoint/2010/main" val="321032889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97" name="En general si nuestra data es linealmente separable, puede existir un numero infinito de hiperplanos que van a funciona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general si nuestra data es linealmente separable, puede existir un numero infinito de hiperplanos que van a funcionar</a:t>
            </a:r>
          </a:p>
          <a:p>
            <a:pPr>
              <a:defRPr sz="4600">
                <a:latin typeface="Graphik Compact Regular"/>
                <a:ea typeface="Graphik Compact Regular"/>
                <a:cs typeface="Graphik Compact Regular"/>
                <a:sym typeface="Graphik Compact Regular"/>
              </a:defRPr>
            </a:pPr>
            <a:r>
              <a:rPr lang="es-ES_tradnl" dirty="0"/>
              <a:t>                                                                   </a:t>
            </a:r>
          </a:p>
        </p:txBody>
      </p:sp>
      <p:pic>
        <p:nvPicPr>
          <p:cNvPr id="298" name="path3727dd5.png" descr="path3727dd5.png"/>
          <p:cNvPicPr>
            <a:picLocks noChangeAspect="1"/>
          </p:cNvPicPr>
          <p:nvPr/>
        </p:nvPicPr>
        <p:blipFill>
          <a:blip r:embed="rId2"/>
          <a:srcRect l="105" r="105"/>
          <a:stretch>
            <a:fillRect/>
          </a:stretch>
        </p:blipFill>
        <p:spPr>
          <a:xfrm>
            <a:off x="1287171" y="5886688"/>
            <a:ext cx="7337011" cy="7342152"/>
          </a:xfrm>
          <a:prstGeom prst="rect">
            <a:avLst/>
          </a:prstGeom>
          <a:ln w="12700">
            <a:miter lim="400000"/>
          </a:ln>
        </p:spPr>
      </p:pic>
      <p:sp>
        <p:nvSpPr>
          <p:cNvPr id="299" name="Por lo que necesitamos algún criterio de selección.…"/>
          <p:cNvSpPr txBox="1"/>
          <p:nvPr/>
        </p:nvSpPr>
        <p:spPr>
          <a:xfrm>
            <a:off x="9100611" y="6175829"/>
            <a:ext cx="14426135" cy="2544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800" spc="-38"/>
            </a:pPr>
            <a:r>
              <a:rPr lang="es-ES_tradnl" dirty="0"/>
              <a:t>El objetivo es buscar el hiperplano que mas grande posee este margen y, el algoritmo que hace esto es el </a:t>
            </a:r>
            <a:r>
              <a:rPr lang="es-ES_tradnl" dirty="0" err="1">
                <a:latin typeface="Graphik Compact Bold"/>
                <a:ea typeface="Graphik Compact Bold"/>
                <a:cs typeface="Graphik Compact Bold"/>
                <a:sym typeface="Graphik Compact Bold"/>
              </a:rPr>
              <a:t>Maximal</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Margin</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Classifier</a:t>
            </a:r>
            <a:r>
              <a:rPr lang="es-ES_tradnl" dirty="0">
                <a:latin typeface="Graphik Compact Bold"/>
                <a:ea typeface="Graphik Compact Bold"/>
                <a:cs typeface="Graphik Compact Bold"/>
                <a:sym typeface="Graphik Compact Bold"/>
              </a:rPr>
              <a:t>.</a:t>
            </a:r>
          </a:p>
          <a:p>
            <a:pPr algn="l">
              <a:defRPr sz="3800" spc="-38"/>
            </a:pPr>
            <a:endParaRPr lang="es-ES_tradnl" dirty="0">
              <a:latin typeface="Graphik Compact Bold"/>
              <a:ea typeface="Graphik Compact Bold"/>
              <a:cs typeface="Graphik Compact Bold"/>
              <a:sym typeface="Graphik Compact Bold"/>
            </a:endParaRPr>
          </a:p>
          <a:p>
            <a:pPr algn="l">
              <a:defRPr sz="3800" spc="-38"/>
            </a:pPr>
            <a:r>
              <a:rPr lang="es-ES_tradnl" dirty="0"/>
              <a:t>Podemos pensar que el clasificador busca el máximo </a:t>
            </a:r>
            <a:r>
              <a:rPr lang="es-ES_tradnl" dirty="0">
                <a:solidFill>
                  <a:schemeClr val="accent5"/>
                </a:solidFill>
                <a:latin typeface="Graphik Compact Bold"/>
                <a:ea typeface="Graphik Compact Bold"/>
                <a:cs typeface="Graphik Compact Bold"/>
                <a:sym typeface="Graphik Compact Bold"/>
              </a:rPr>
              <a:t>grosor</a:t>
            </a:r>
            <a:r>
              <a:rPr lang="es-ES_tradnl" dirty="0"/>
              <a:t> de recta que puede pasar entre las clases</a:t>
            </a:r>
          </a:p>
        </p:txBody>
      </p:sp>
      <p:sp>
        <p:nvSpPr>
          <p:cNvPr id="2" name="Footer Placeholder 4">
            <a:extLst>
              <a:ext uri="{FF2B5EF4-FFF2-40B4-BE49-F238E27FC236}">
                <a16:creationId xmlns:a16="http://schemas.microsoft.com/office/drawing/2014/main" id="{B783C2FF-FD5A-E569-AE95-9B3551161D57}"/>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6600B30-8C31-375F-234F-7A486731E9F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Tree>
    <p:extLst>
      <p:ext uri="{BB962C8B-B14F-4D97-AF65-F5344CB8AC3E}">
        <p14:creationId xmlns:p14="http://schemas.microsoft.com/office/powerpoint/2010/main" val="11510738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02" name="En este ejemplo, vemos que hay tres observaciones que están equidistante desde el hiperplano de máximo marge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este ejemplo, vemos que hay tres observaciones que están equidistante desde el hiperplano de máximo margen.</a:t>
            </a:r>
          </a:p>
          <a:p>
            <a:pPr>
              <a:defRPr sz="4600">
                <a:latin typeface="Graphik Compact Regular"/>
                <a:ea typeface="Graphik Compact Regular"/>
                <a:cs typeface="Graphik Compact Regular"/>
                <a:sym typeface="Graphik Compact Regular"/>
              </a:defRPr>
            </a:pPr>
            <a:r>
              <a:rPr lang="es-ES_tradnl" dirty="0"/>
              <a:t>                                                                   </a:t>
            </a:r>
          </a:p>
        </p:txBody>
      </p:sp>
      <p:pic>
        <p:nvPicPr>
          <p:cNvPr id="303" name="path3727dd5.png" descr="path3727dd5.png"/>
          <p:cNvPicPr>
            <a:picLocks noChangeAspect="1"/>
          </p:cNvPicPr>
          <p:nvPr/>
        </p:nvPicPr>
        <p:blipFill>
          <a:blip r:embed="rId2"/>
          <a:srcRect l="105" r="105"/>
          <a:stretch>
            <a:fillRect/>
          </a:stretch>
        </p:blipFill>
        <p:spPr>
          <a:xfrm>
            <a:off x="1287171" y="5886688"/>
            <a:ext cx="7337011" cy="7342152"/>
          </a:xfrm>
          <a:prstGeom prst="rect">
            <a:avLst/>
          </a:prstGeom>
          <a:ln w="12700">
            <a:miter lim="400000"/>
          </a:ln>
        </p:spPr>
      </p:pic>
      <p:sp>
        <p:nvSpPr>
          <p:cNvPr id="304" name="Estas tres observaciones son conocidas como vectores de soportes, dado que soportan el hiperplano.…"/>
          <p:cNvSpPr txBox="1"/>
          <p:nvPr/>
        </p:nvSpPr>
        <p:spPr>
          <a:xfrm>
            <a:off x="8965145" y="6194625"/>
            <a:ext cx="14426135" cy="4838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600" spc="-45"/>
            </a:pPr>
            <a:r>
              <a:rPr lang="es-ES_tradnl" dirty="0"/>
              <a:t>Estas tres observaciones son conocidas como </a:t>
            </a:r>
            <a:r>
              <a:rPr lang="es-ES_tradnl" dirty="0">
                <a:latin typeface="Graphik Compact Bold"/>
                <a:ea typeface="Graphik Compact Bold"/>
                <a:cs typeface="Graphik Compact Bold"/>
                <a:sym typeface="Graphik Compact Bold"/>
              </a:rPr>
              <a:t>vectores de soportes</a:t>
            </a:r>
            <a:r>
              <a:rPr lang="es-ES_tradnl" dirty="0"/>
              <a:t>, dado que soportan el hiperplano.</a:t>
            </a:r>
          </a:p>
          <a:p>
            <a:pPr algn="l">
              <a:defRPr sz="4600" spc="-45"/>
            </a:pPr>
            <a:endParaRPr lang="es-ES_tradnl" dirty="0"/>
          </a:p>
          <a:p>
            <a:pPr algn="l">
              <a:defRPr sz="4600" spc="-45"/>
            </a:pPr>
            <a:r>
              <a:rPr lang="es-ES_tradnl" dirty="0"/>
              <a:t>Esto es porque si uno de estos puntos se mueve, aunque sea un poco, el hiperplano también se va a mover.</a:t>
            </a:r>
          </a:p>
          <a:p>
            <a:pPr algn="l">
              <a:defRPr sz="4600" spc="-45"/>
            </a:pPr>
            <a:endParaRPr lang="es-ES_tradnl" dirty="0"/>
          </a:p>
          <a:p>
            <a:pPr algn="l">
              <a:defRPr sz="4600" spc="-45"/>
            </a:pPr>
            <a:r>
              <a:rPr lang="es-ES_tradnl" dirty="0"/>
              <a:t>El hiperplano depende solo de esos tres puntos y no del resto de las observaciones.</a:t>
            </a:r>
          </a:p>
        </p:txBody>
      </p:sp>
      <p:sp>
        <p:nvSpPr>
          <p:cNvPr id="2" name="Footer Placeholder 4">
            <a:extLst>
              <a:ext uri="{FF2B5EF4-FFF2-40B4-BE49-F238E27FC236}">
                <a16:creationId xmlns:a16="http://schemas.microsoft.com/office/drawing/2014/main" id="{28003526-4240-81C6-7696-70B8268D70AA}"/>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7F8BBE5-25FD-94EE-9182-DFE50513F99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Tree>
    <p:extLst>
      <p:ext uri="{BB962C8B-B14F-4D97-AF65-F5344CB8AC3E}">
        <p14:creationId xmlns:p14="http://schemas.microsoft.com/office/powerpoint/2010/main" val="297182710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mc:AlternateContent xmlns:mc="http://schemas.openxmlformats.org/markup-compatibility/2006" xmlns:a14="http://schemas.microsoft.com/office/drawing/2010/main">
        <mc:Choice Requires="a14">
          <p:sp>
            <p:nvSpPr>
              <p:cNvPr id="307"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max</m:t>
                              </m:r>
                              <m:r>
                                <m:rPr>
                                  <m:sty m:val="p"/>
                                </m:rPr>
                                <a:rPr lang="en-US"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b="0" i="1" smtClean="0">
                              <a:latin typeface="Cambria Math" panose="02040503050406030204" pitchFamily="18" charset="0"/>
                            </a:rPr>
                            <m:t>𝑀</m:t>
                          </m:r>
                        </m:e>
                      </m:func>
                    </m:oMath>
                  </m:oMathPara>
                </a14:m>
                <a:endParaRPr lang="es-ES_tradnl" dirty="0"/>
              </a:p>
              <a:p>
                <a:pPr algn="ctr">
                  <a:defRPr sz="4600">
                    <a:latin typeface="Graphik Compact Regular"/>
                    <a:ea typeface="Graphik Compact Regular"/>
                    <a:cs typeface="Graphik Compact Regular"/>
                    <a:sym typeface="Graphik Compact Regular"/>
                  </a:defRPr>
                </a:pPr>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𝑠𝑢𝑗𝑒𝑡𝑜</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Sup>
                            <m:sSubSupPr>
                              <m:ctrlPr>
                                <a:rPr lang="en-US" b="0" i="1" smtClean="0">
                                  <a:latin typeface="Cambria Math" panose="02040503050406030204" pitchFamily="18" charset="0"/>
                                </a:rPr>
                              </m:ctrlPr>
                            </m:sSubSupPr>
                            <m:e>
                              <m:r>
                                <a:rPr lang="es-ES_tradnl" sz="4800"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=1</m:t>
                      </m:r>
                    </m:oMath>
                  </m:oMathPara>
                </a14:m>
                <a:endParaRPr lang="es-ES_tradnl" dirty="0"/>
              </a:p>
              <a:p>
                <a:pPr algn="ctr">
                  <a:defRPr sz="4600">
                    <a:latin typeface="Graphik Compact Regular"/>
                    <a:ea typeface="Graphik Compact Regular"/>
                    <a:cs typeface="Graphik Compact Regular"/>
                    <a:sym typeface="Graphik Compact Regular"/>
                  </a:defRPr>
                </a:pPr>
                <a:br>
                  <a:rPr lang="en-US" sz="4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b="0" i="1" smtClean="0">
                          <a:latin typeface="Cambria Math" panose="02040503050406030204" pitchFamily="18" charset="0"/>
                        </a:rPr>
                        <m:t>&gt;</m:t>
                      </m:r>
                      <m:r>
                        <a:rPr lang="en-US" sz="4400" b="0" i="1" smtClean="0">
                          <a:latin typeface="Cambria Math" panose="02040503050406030204" pitchFamily="18" charset="0"/>
                        </a:rPr>
                        <m:t>𝑀</m:t>
                      </m:r>
                      <m:r>
                        <a:rPr lang="en-US" sz="4400" b="0" i="1" smtClean="0">
                          <a:latin typeface="Cambria Math" panose="02040503050406030204" pitchFamily="18" charset="0"/>
                        </a:rPr>
                        <m:t>   ∀</m:t>
                      </m:r>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                </a:t>
                </a:r>
              </a:p>
            </p:txBody>
          </p:sp>
        </mc:Choice>
        <mc:Fallback xmlns="">
          <p:sp>
            <p:nvSpPr>
              <p:cNvPr id="307" name="Para construir este hiperplano, necesitamos resolver el problema de optimización:"/>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b="-133"/>
                </a:stretch>
              </a:blipFill>
            </p:spPr>
            <p:txBody>
              <a:bodyPr/>
              <a:lstStyle/>
              <a:p>
                <a:r>
                  <a:rPr lang="es-ES_tradnl">
                    <a:noFill/>
                  </a:rPr>
                  <a:t> </a:t>
                </a:r>
              </a:p>
            </p:txBody>
          </p:sp>
        </mc:Fallback>
      </mc:AlternateContent>
      <p:sp>
        <p:nvSpPr>
          <p:cNvPr id="2" name="1 Elipse"/>
          <p:cNvSpPr/>
          <p:nvPr/>
        </p:nvSpPr>
        <p:spPr>
          <a:xfrm>
            <a:off x="14401149" y="10499513"/>
            <a:ext cx="3350824" cy="1449238"/>
          </a:xfrm>
          <a:prstGeom prst="ellipse">
            <a:avLst/>
          </a:prstGeom>
          <a:noFill/>
          <a:ln w="5715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endParaRPr>
          </a:p>
        </p:txBody>
      </p:sp>
      <p:sp>
        <p:nvSpPr>
          <p:cNvPr id="3" name="2 CuadroTexto"/>
          <p:cNvSpPr txBox="1"/>
          <p:nvPr/>
        </p:nvSpPr>
        <p:spPr>
          <a:xfrm>
            <a:off x="14155505" y="12021142"/>
            <a:ext cx="608493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AR" sz="2600" b="0" i="0" u="none" strike="noStrike" cap="none" spc="-26" normalizeH="0" baseline="0" dirty="0">
                <a:ln>
                  <a:noFill/>
                </a:ln>
                <a:solidFill>
                  <a:srgbClr val="000000"/>
                </a:solidFill>
                <a:effectLst/>
                <a:uFillTx/>
                <a:sym typeface="Graphik Compact Regular"/>
              </a:rPr>
              <a:t>Para cada observación de entrenamiento</a:t>
            </a:r>
          </a:p>
        </p:txBody>
      </p:sp>
      <p:sp>
        <p:nvSpPr>
          <p:cNvPr id="4" name="Footer Placeholder 4">
            <a:extLst>
              <a:ext uri="{FF2B5EF4-FFF2-40B4-BE49-F238E27FC236}">
                <a16:creationId xmlns:a16="http://schemas.microsoft.com/office/drawing/2014/main" id="{55CF182B-25C0-48DF-AD9E-695B3FAA7F2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4B410D72-0212-92D2-672E-2753575216F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16</a:t>
            </a:fld>
            <a:endParaRPr lang="en-US" sz="2800" dirty="0"/>
          </a:p>
        </p:txBody>
      </p:sp>
    </p:spTree>
    <p:extLst>
      <p:ext uri="{BB962C8B-B14F-4D97-AF65-F5344CB8AC3E}">
        <p14:creationId xmlns:p14="http://schemas.microsoft.com/office/powerpoint/2010/main" val="20082870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1617103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
        <p:nvSpPr>
          <p:cNvPr id="10" name="Con estas dos restricciones logramos que cada observación este del lado correcto y al menos a la distancia de M">
            <a:extLst>
              <a:ext uri="{FF2B5EF4-FFF2-40B4-BE49-F238E27FC236}">
                <a16:creationId xmlns:a16="http://schemas.microsoft.com/office/drawing/2014/main" id="{8C3A34B2-0F99-9390-9BE9-DB1B235A7B5C}"/>
              </a:ext>
            </a:extLst>
          </p:cNvPr>
          <p:cNvSpPr txBox="1"/>
          <p:nvPr/>
        </p:nvSpPr>
        <p:spPr>
          <a:xfrm>
            <a:off x="2039239" y="11585139"/>
            <a:ext cx="20381722"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1">
                    <a:hueOff val="1476394"/>
                    <a:lumOff val="-17455"/>
                  </a:schemeClr>
                </a:solidFill>
              </a:defRPr>
            </a:lvl1pPr>
          </a:lstStyle>
          <a:p>
            <a:r>
              <a:rPr lang="es-ES_tradnl" dirty="0"/>
              <a:t>Con estas dos restricciones logramos que cada observación este del lado correcto y al menos a la distancia de M</a:t>
            </a:r>
          </a:p>
        </p:txBody>
      </p:sp>
    </p:spTree>
    <p:extLst>
      <p:ext uri="{BB962C8B-B14F-4D97-AF65-F5344CB8AC3E}">
        <p14:creationId xmlns:p14="http://schemas.microsoft.com/office/powerpoint/2010/main" val="36735888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
        <p:nvSpPr>
          <p:cNvPr id="10" name="Con estas dos restricciones logramos que cada observación este del lado correcto y al menos a la distancia de M">
            <a:extLst>
              <a:ext uri="{FF2B5EF4-FFF2-40B4-BE49-F238E27FC236}">
                <a16:creationId xmlns:a16="http://schemas.microsoft.com/office/drawing/2014/main" id="{8C3A34B2-0F99-9390-9BE9-DB1B235A7B5C}"/>
              </a:ext>
            </a:extLst>
          </p:cNvPr>
          <p:cNvSpPr txBox="1"/>
          <p:nvPr/>
        </p:nvSpPr>
        <p:spPr>
          <a:xfrm>
            <a:off x="2039239" y="11585139"/>
            <a:ext cx="20381722"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1">
                    <a:hueOff val="1476394"/>
                    <a:lumOff val="-17455"/>
                  </a:schemeClr>
                </a:solidFill>
              </a:defRPr>
            </a:lvl1pPr>
          </a:lstStyle>
          <a:p>
            <a:r>
              <a:rPr lang="es-ES_tradnl" dirty="0"/>
              <a:t>Con estas dos restricciones logramos que cada observación este del lado correcto y al menos a la distancia de M</a:t>
            </a:r>
          </a:p>
        </p:txBody>
      </p:sp>
      <p:sp>
        <p:nvSpPr>
          <p:cNvPr id="11" name="El problema es de programación cuadrática y se resuelve mediante multiplicadores de Lagrange.">
            <a:extLst>
              <a:ext uri="{FF2B5EF4-FFF2-40B4-BE49-F238E27FC236}">
                <a16:creationId xmlns:a16="http://schemas.microsoft.com/office/drawing/2014/main" id="{5207D780-49B9-4623-1DD1-620B964BAFE1}"/>
              </a:ext>
            </a:extLst>
          </p:cNvPr>
          <p:cNvSpPr txBox="1"/>
          <p:nvPr/>
        </p:nvSpPr>
        <p:spPr>
          <a:xfrm>
            <a:off x="2039239" y="12179045"/>
            <a:ext cx="20381722"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23024"/>
                    <a:lumOff val="-27718"/>
                  </a:schemeClr>
                </a:solidFill>
              </a:defRPr>
            </a:lvl1pPr>
          </a:lstStyle>
          <a:p>
            <a:r>
              <a:rPr lang="es-ES_tradnl" dirty="0"/>
              <a:t>El problema es de programación cuadrática y se resuelve mediante multiplicadores de Lagrange. </a:t>
            </a:r>
          </a:p>
        </p:txBody>
      </p:sp>
    </p:spTree>
    <p:extLst>
      <p:ext uri="{BB962C8B-B14F-4D97-AF65-F5344CB8AC3E}">
        <p14:creationId xmlns:p14="http://schemas.microsoft.com/office/powerpoint/2010/main" val="222784984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dirty="0"/>
              <a:t>Repaso clase anterior</a:t>
            </a:r>
          </a:p>
        </p:txBody>
      </p:sp>
      <p:sp>
        <p:nvSpPr>
          <p:cNvPr id="5" name="Text Placeholder 4">
            <a:extLst>
              <a:ext uri="{FF2B5EF4-FFF2-40B4-BE49-F238E27FC236}">
                <a16:creationId xmlns:a16="http://schemas.microsoft.com/office/drawing/2014/main" id="{7F3CCE95-C490-A718-3C77-BF077B24E13D}"/>
              </a:ext>
            </a:extLst>
          </p:cNvPr>
          <p:cNvSpPr>
            <a:spLocks noGrp="1"/>
          </p:cNvSpPr>
          <p:nvPr>
            <p:ph type="body" idx="1"/>
          </p:nvPr>
        </p:nvSpPr>
        <p:spPr>
          <a:xfrm>
            <a:off x="1295400" y="3399083"/>
            <a:ext cx="21869400" cy="9008817"/>
          </a:xfrm>
        </p:spPr>
        <p:txBody>
          <a:bodyPr/>
          <a:lstStyle/>
          <a:p>
            <a:pPr marL="571500" indent="-571500">
              <a:buFont typeface="Arial" panose="020B0604020202020204" pitchFamily="34" charset="0"/>
              <a:buChar char="•"/>
            </a:pPr>
            <a:r>
              <a:rPr lang="es-ES_tradnl" dirty="0">
                <a:latin typeface="Graphik Compact" pitchFamily="2" charset="0"/>
              </a:rPr>
              <a:t>KNN</a:t>
            </a:r>
          </a:p>
          <a:p>
            <a:pPr marL="571500" indent="-571500">
              <a:buFont typeface="Arial" panose="020B0604020202020204" pitchFamily="34" charset="0"/>
              <a:buChar char="•"/>
            </a:pPr>
            <a:r>
              <a:rPr lang="es-ES_tradnl" dirty="0">
                <a:latin typeface="Graphik Compact" pitchFamily="2" charset="0"/>
              </a:rPr>
              <a:t>Métodos de Ajuste de los hiper-parámetros</a:t>
            </a:r>
          </a:p>
          <a:p>
            <a:pPr marL="571500" lvl="4" indent="-571500">
              <a:buFont typeface="Arial" panose="020B0604020202020204" pitchFamily="34" charset="0"/>
              <a:buChar char="•"/>
            </a:pPr>
            <a:r>
              <a:rPr lang="es-ES_tradnl" dirty="0">
                <a:latin typeface="Graphik Compact" pitchFamily="2" charset="0"/>
              </a:rPr>
              <a:t>Búsqueda de grilla</a:t>
            </a:r>
          </a:p>
          <a:p>
            <a:pPr marL="571500" lvl="4" indent="-571500">
              <a:buFont typeface="Arial" panose="020B0604020202020204" pitchFamily="34" charset="0"/>
              <a:buChar char="•"/>
            </a:pPr>
            <a:r>
              <a:rPr lang="es-ES_tradnl" dirty="0">
                <a:latin typeface="Graphik Compact" pitchFamily="2" charset="0"/>
              </a:rPr>
              <a:t>Búsqueda aleatoria</a:t>
            </a:r>
          </a:p>
          <a:p>
            <a:pPr marL="571500" lvl="4" indent="-571500">
              <a:buFont typeface="Arial" panose="020B0604020202020204" pitchFamily="34" charset="0"/>
              <a:buChar char="•"/>
            </a:pPr>
            <a:r>
              <a:rPr lang="es-ES_tradnl" dirty="0">
                <a:latin typeface="Graphik Compact" pitchFamily="2" charset="0"/>
              </a:rPr>
              <a:t>Búsquedas más avanzadas (Framework </a:t>
            </a:r>
            <a:r>
              <a:rPr lang="es-ES_tradnl" dirty="0" err="1">
                <a:latin typeface="Graphik Compact" pitchFamily="2" charset="0"/>
              </a:rPr>
              <a:t>Optuna</a:t>
            </a:r>
            <a:r>
              <a:rPr lang="es-ES_tradnl" dirty="0">
                <a:latin typeface="Graphik Compact" pitchFamily="2" charset="0"/>
              </a:rPr>
              <a:t>)</a:t>
            </a:r>
          </a:p>
          <a:p>
            <a:endParaRPr lang="es-ES_tradnl" dirty="0"/>
          </a:p>
          <a:p>
            <a:endParaRPr lang="es-ES_tradnl" dirty="0"/>
          </a:p>
        </p:txBody>
      </p:sp>
      <p:sp>
        <p:nvSpPr>
          <p:cNvPr id="6" name="Footer Placeholder 4">
            <a:extLst>
              <a:ext uri="{FF2B5EF4-FFF2-40B4-BE49-F238E27FC236}">
                <a16:creationId xmlns:a16="http://schemas.microsoft.com/office/drawing/2014/main" id="{C43C2161-6313-3183-E260-4D448F4B14A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7" name="Slide Number Placeholder 5">
            <a:extLst>
              <a:ext uri="{FF2B5EF4-FFF2-40B4-BE49-F238E27FC236}">
                <a16:creationId xmlns:a16="http://schemas.microsoft.com/office/drawing/2014/main" id="{4A7ACEB6-EF98-474E-8EC9-BB98A645D84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aso no separable"/>
          <p:cNvSpPr txBox="1">
            <a:spLocks noGrp="1"/>
          </p:cNvSpPr>
          <p:nvPr>
            <p:ph type="title"/>
          </p:nvPr>
        </p:nvSpPr>
        <p:spPr>
          <a:xfrm>
            <a:off x="1295400" y="1622629"/>
            <a:ext cx="21869400" cy="1778386"/>
          </a:xfrm>
          <a:prstGeom prst="rect">
            <a:avLst/>
          </a:prstGeom>
        </p:spPr>
        <p:txBody>
          <a:bodyPr/>
          <a:lstStyle/>
          <a:p>
            <a:r>
              <a:rPr lang="es-ES_tradnl"/>
              <a:t>Caso no separable</a:t>
            </a:r>
          </a:p>
        </p:txBody>
      </p:sp>
      <p:sp>
        <p:nvSpPr>
          <p:cNvPr id="355" name="Este modelo que vimos solo funciona si es posible separar. Si el problema no es separable, no hay hiperplano que maximiza el margen. Y por consiguiente, el problema de optimización no tiene solución…"/>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Este modelo que vimos solo funciona si es posible separar. Si el problema no es separable, no hay hiperplano que maximiza el margen. Y, por consiguiente, el problema de optimización no tiene solución…</a:t>
            </a:r>
          </a:p>
          <a:p>
            <a:pPr>
              <a:defRPr sz="4600">
                <a:latin typeface="Graphik Compact Regular"/>
                <a:ea typeface="Graphik Compact Regular"/>
                <a:cs typeface="Graphik Compact Regular"/>
                <a:sym typeface="Graphik Compact Regular"/>
              </a:defRPr>
            </a:pPr>
            <a:r>
              <a:rPr lang="es-ES_tradnl" dirty="0"/>
              <a:t>                                                                   </a:t>
            </a:r>
          </a:p>
        </p:txBody>
      </p:sp>
      <p:pic>
        <p:nvPicPr>
          <p:cNvPr id="356" name="path3dd775.png" descr="path3dd775.png"/>
          <p:cNvPicPr>
            <a:picLocks noChangeAspect="1"/>
          </p:cNvPicPr>
          <p:nvPr/>
        </p:nvPicPr>
        <p:blipFill>
          <a:blip r:embed="rId2"/>
          <a:stretch>
            <a:fillRect/>
          </a:stretch>
        </p:blipFill>
        <p:spPr>
          <a:xfrm>
            <a:off x="8896315" y="6353570"/>
            <a:ext cx="6914062" cy="6904370"/>
          </a:xfrm>
          <a:prstGeom prst="rect">
            <a:avLst/>
          </a:prstGeom>
          <a:ln w="12700">
            <a:miter lim="400000"/>
          </a:ln>
        </p:spPr>
      </p:pic>
      <p:sp>
        <p:nvSpPr>
          <p:cNvPr id="2" name="Footer Placeholder 4">
            <a:extLst>
              <a:ext uri="{FF2B5EF4-FFF2-40B4-BE49-F238E27FC236}">
                <a16:creationId xmlns:a16="http://schemas.microsoft.com/office/drawing/2014/main" id="{32CF6823-B22A-FF7F-B5DF-6EDF9114C82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05634D3-FAC7-8FB8-6670-4F9DABD5354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spTree>
    <p:extLst>
      <p:ext uri="{BB962C8B-B14F-4D97-AF65-F5344CB8AC3E}">
        <p14:creationId xmlns:p14="http://schemas.microsoft.com/office/powerpoint/2010/main" val="40156736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aso no separable"/>
          <p:cNvSpPr txBox="1">
            <a:spLocks noGrp="1"/>
          </p:cNvSpPr>
          <p:nvPr>
            <p:ph type="title"/>
          </p:nvPr>
        </p:nvSpPr>
        <p:spPr>
          <a:xfrm>
            <a:off x="1295400" y="1622629"/>
            <a:ext cx="21869400" cy="1778386"/>
          </a:xfrm>
          <a:prstGeom prst="rect">
            <a:avLst/>
          </a:prstGeom>
        </p:spPr>
        <p:txBody>
          <a:bodyPr/>
          <a:lstStyle/>
          <a:p>
            <a:r>
              <a:rPr lang="es-ES_tradnl"/>
              <a:t>Caso no separable</a:t>
            </a:r>
          </a:p>
        </p:txBody>
      </p:sp>
      <p:sp>
        <p:nvSpPr>
          <p:cNvPr id="359" name="No solo eso, el modelo como está planteado es excesivamente sensible a set de entrenamiento, es decir tiene overfitting (error de varianza)… Necesitamos mejorar el modelo."/>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No solo eso, el modelo como está planteado es excesivamente sensible a set de entrenamiento, es decir tiene sobreajuste (error de varianza)… </a:t>
            </a:r>
            <a:r>
              <a:rPr lang="es-ES_tradnl" dirty="0">
                <a:solidFill>
                  <a:schemeClr val="accent6">
                    <a:lumMod val="75000"/>
                  </a:schemeClr>
                </a:solidFill>
                <a:latin typeface="Graphik Compact Bold"/>
                <a:ea typeface="Graphik Compact Bold"/>
                <a:cs typeface="Graphik Compact Bold"/>
                <a:sym typeface="Graphik Compact Bold"/>
              </a:rPr>
              <a:t>Necesitamos mejorar el modelo.</a:t>
            </a:r>
          </a:p>
          <a:p>
            <a:pPr>
              <a:defRPr sz="4600">
                <a:latin typeface="Graphik Compact Regular"/>
                <a:ea typeface="Graphik Compact Regular"/>
                <a:cs typeface="Graphik Compact Regular"/>
                <a:sym typeface="Graphik Compact Regular"/>
              </a:defRPr>
            </a:pPr>
            <a:endParaRPr lang="es-ES_tradnl" dirty="0">
              <a:latin typeface="Graphik Compact Bold"/>
              <a:ea typeface="Graphik Compact Bold"/>
              <a:cs typeface="Graphik Compact Bold"/>
              <a:sym typeface="Graphik Compact Bold"/>
            </a:endParaRPr>
          </a:p>
          <a:p>
            <a:pPr>
              <a:defRPr sz="4600">
                <a:latin typeface="Graphik Compact Regular"/>
                <a:ea typeface="Graphik Compact Regular"/>
                <a:cs typeface="Graphik Compact Regular"/>
                <a:sym typeface="Graphik Compact Regular"/>
              </a:defRPr>
            </a:pPr>
            <a:r>
              <a:rPr lang="es-ES_tradnl" dirty="0"/>
              <a:t>                                                                   </a:t>
            </a:r>
          </a:p>
        </p:txBody>
      </p:sp>
      <p:pic>
        <p:nvPicPr>
          <p:cNvPr id="360" name="path37xx75.png" descr="path37xx75.png"/>
          <p:cNvPicPr>
            <a:picLocks noChangeAspect="1"/>
          </p:cNvPicPr>
          <p:nvPr/>
        </p:nvPicPr>
        <p:blipFill>
          <a:blip r:embed="rId2"/>
          <a:stretch>
            <a:fillRect/>
          </a:stretch>
        </p:blipFill>
        <p:spPr>
          <a:xfrm>
            <a:off x="4643207" y="5949681"/>
            <a:ext cx="15173786" cy="7174071"/>
          </a:xfrm>
          <a:prstGeom prst="rect">
            <a:avLst/>
          </a:prstGeom>
          <a:ln w="12700">
            <a:miter lim="400000"/>
          </a:ln>
        </p:spPr>
      </p:pic>
      <p:sp>
        <p:nvSpPr>
          <p:cNvPr id="2" name="Footer Placeholder 4">
            <a:extLst>
              <a:ext uri="{FF2B5EF4-FFF2-40B4-BE49-F238E27FC236}">
                <a16:creationId xmlns:a16="http://schemas.microsoft.com/office/drawing/2014/main" id="{9058A7C6-60F4-796A-B9E2-AA6640D7FCA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B44439F-EFEB-A1F6-87C4-983A27BD904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spTree>
    <p:extLst>
      <p:ext uri="{BB962C8B-B14F-4D97-AF65-F5344CB8AC3E}">
        <p14:creationId xmlns:p14="http://schemas.microsoft.com/office/powerpoint/2010/main" val="32749681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lasificador de vector de soport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pPr>
              <a:lnSpc>
                <a:spcPct val="100000"/>
              </a:lnSpc>
            </a:pPr>
            <a:r>
              <a:rPr lang="es-ES_tradnl" dirty="0">
                <a:solidFill>
                  <a:schemeClr val="tx1"/>
                </a:solidFill>
              </a:rPr>
              <a:t>Clasificador de </a:t>
            </a:r>
          </a:p>
          <a:p>
            <a:pPr>
              <a:lnSpc>
                <a:spcPct val="100000"/>
              </a:lnSpc>
            </a:pPr>
            <a:r>
              <a:rPr lang="es-ES_tradnl" dirty="0">
                <a:solidFill>
                  <a:schemeClr val="tx1"/>
                </a:solidFill>
              </a:rPr>
              <a:t>Vector de soportes </a:t>
            </a:r>
          </a:p>
        </p:txBody>
      </p:sp>
    </p:spTree>
    <p:extLst>
      <p:ext uri="{BB962C8B-B14F-4D97-AF65-F5344CB8AC3E}">
        <p14:creationId xmlns:p14="http://schemas.microsoft.com/office/powerpoint/2010/main" val="173547238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65" name="Por lo que vimos, si queremos seguir usando un hiperplano, debemos relajar las exigencias:…"/>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lo que vimos, si queremos seguir usando un hiperplano, debemos relajar las exigencias:</a:t>
            </a:r>
          </a:p>
          <a:p>
            <a:pPr marL="1392554" lvl="1"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Mayor robustez a observaciones individuales.</a:t>
            </a:r>
          </a:p>
          <a:p>
            <a:pPr marL="1392554" lvl="1"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Mejor clasificación de la </a:t>
            </a:r>
            <a:r>
              <a:rPr lang="es-ES_tradnl" dirty="0">
                <a:solidFill>
                  <a:schemeClr val="accent3"/>
                </a:solidFill>
                <a:latin typeface="Graphik Compact Bold"/>
                <a:ea typeface="Graphik Compact Bold"/>
                <a:cs typeface="Graphik Compact Bold"/>
                <a:sym typeface="Graphik Compact Bold"/>
              </a:rPr>
              <a:t>mayoría</a:t>
            </a:r>
            <a:r>
              <a:rPr lang="es-ES_tradnl" dirty="0"/>
              <a:t> (no todas) de las observaciones de entrenamiento.</a:t>
            </a:r>
          </a:p>
          <a:p>
            <a:pPr>
              <a:defRPr sz="4600">
                <a:latin typeface="Graphik Compact Regular"/>
                <a:ea typeface="Graphik Compact Regular"/>
                <a:cs typeface="Graphik Compact Regular"/>
                <a:sym typeface="Graphik Compact Regular"/>
              </a:defRPr>
            </a:pPr>
            <a:r>
              <a:rPr lang="es-ES_tradnl" dirty="0"/>
              <a:t>Es decir, podría valer la pena clasificar </a:t>
            </a:r>
            <a:r>
              <a:rPr lang="es-ES_tradnl" b="1" dirty="0">
                <a:solidFill>
                  <a:schemeClr val="accent2">
                    <a:lumMod val="75000"/>
                  </a:schemeClr>
                </a:solidFill>
              </a:rPr>
              <a:t>erróneamente algunas observaciones </a:t>
            </a:r>
            <a:r>
              <a:rPr lang="es-ES_tradnl" dirty="0"/>
              <a:t>de entrenamiento para poder clasificar mejor las observaciones restantes.</a:t>
            </a:r>
          </a:p>
        </p:txBody>
      </p:sp>
      <p:sp>
        <p:nvSpPr>
          <p:cNvPr id="2" name="Footer Placeholder 4">
            <a:extLst>
              <a:ext uri="{FF2B5EF4-FFF2-40B4-BE49-F238E27FC236}">
                <a16:creationId xmlns:a16="http://schemas.microsoft.com/office/drawing/2014/main" id="{3E165D43-0F04-CFAF-0344-3C089217550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F40D88C-BB0D-1BB6-E556-11B82592676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23</a:t>
            </a:fld>
            <a:endParaRPr lang="en-US" sz="2800" dirty="0"/>
          </a:p>
        </p:txBody>
      </p:sp>
    </p:spTree>
    <p:extLst>
      <p:ext uri="{BB962C8B-B14F-4D97-AF65-F5344CB8AC3E}">
        <p14:creationId xmlns:p14="http://schemas.microsoft.com/office/powerpoint/2010/main" val="6354820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68" name="El modelo clasificador de vectores de soporte es el modelo apropiado para este caso. Con este modelo una observación puede estar no sólo en el lado equivocado del margen, sino también en el lado equivocado del hiperplano."/>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modelo clasificador de vectores de soporte es el modelo apropiado para este caso. Con este modelo una observación puede estar no sólo en el lado equivocado del </a:t>
            </a:r>
            <a:r>
              <a:rPr lang="es-ES_tradnl" dirty="0">
                <a:latin typeface="Graphik Compact Bold"/>
                <a:ea typeface="Graphik Compact Bold"/>
                <a:cs typeface="Graphik Compact Bold"/>
                <a:sym typeface="Graphik Compact Bold"/>
              </a:rPr>
              <a:t>margen</a:t>
            </a:r>
            <a:r>
              <a:rPr lang="es-ES_tradnl" dirty="0"/>
              <a:t>, sino también en el </a:t>
            </a:r>
            <a:r>
              <a:rPr lang="es-ES_tradnl" dirty="0">
                <a:latin typeface="Graphik Compact Bold"/>
                <a:ea typeface="Graphik Compact Bold"/>
                <a:cs typeface="Graphik Compact Bold"/>
                <a:sym typeface="Graphik Compact Bold"/>
              </a:rPr>
              <a:t>lado equivocado del hiperplano</a:t>
            </a:r>
            <a:r>
              <a:rPr lang="es-ES_tradnl" dirty="0"/>
              <a:t>.</a:t>
            </a:r>
          </a:p>
        </p:txBody>
      </p:sp>
      <p:pic>
        <p:nvPicPr>
          <p:cNvPr id="369" name="path37xx7x5.png" descr="path37xx7x5.png"/>
          <p:cNvPicPr>
            <a:picLocks noChangeAspect="1"/>
          </p:cNvPicPr>
          <p:nvPr/>
        </p:nvPicPr>
        <p:blipFill>
          <a:blip r:embed="rId2"/>
          <a:stretch>
            <a:fillRect/>
          </a:stretch>
        </p:blipFill>
        <p:spPr>
          <a:xfrm>
            <a:off x="4825750" y="6378116"/>
            <a:ext cx="14732500" cy="7148048"/>
          </a:xfrm>
          <a:prstGeom prst="rect">
            <a:avLst/>
          </a:prstGeom>
          <a:ln w="12700">
            <a:miter lim="400000"/>
          </a:ln>
        </p:spPr>
      </p:pic>
      <p:sp>
        <p:nvSpPr>
          <p:cNvPr id="2" name="Footer Placeholder 4">
            <a:extLst>
              <a:ext uri="{FF2B5EF4-FFF2-40B4-BE49-F238E27FC236}">
                <a16:creationId xmlns:a16="http://schemas.microsoft.com/office/drawing/2014/main" id="{9A23BF69-CE77-6D88-E6A8-2BDEC26AD30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7D8CB5B-0718-B1AB-5ED8-CDBF7C778E6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spTree>
    <p:extLst>
      <p:ext uri="{BB962C8B-B14F-4D97-AF65-F5344CB8AC3E}">
        <p14:creationId xmlns:p14="http://schemas.microsoft.com/office/powerpoint/2010/main" val="304293088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AEDEE4-A7B9-BC55-73B4-B1B4CA661895}"/>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9" name="TextBox 8">
                <a:extLst>
                  <a:ext uri="{FF2B5EF4-FFF2-40B4-BE49-F238E27FC236}">
                    <a16:creationId xmlns:a16="http://schemas.microsoft.com/office/drawing/2014/main" id="{14AEDEE4-A7B9-BC55-73B4-B1B4CA661895}"/>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6"/>
                <a:stretch>
                  <a:fillRect l="-78610" t="-153043" b="-21130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7"/>
                <a:stretch>
                  <a:fillRect l="-5556" r="-5556" b="-714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7325306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0EE5D9-4340-D517-AFE0-B5EA8A72CD99}"/>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9D0EE5D9-4340-D517-AFE0-B5EA8A72CD99}"/>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1693666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71507"/>
            <a:ext cx="18186143"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CEB2F3-098B-A655-203C-D39FA8440F6E}"/>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B8CEB2F3-098B-A655-203C-D39FA8440F6E}"/>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6137910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71507"/>
            <a:ext cx="18186143"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a:t>
            </a:r>
            <a:r>
              <a:rPr lang="es-ES_tradnl" dirty="0" err="1"/>
              <a:t>ε</a:t>
            </a:r>
            <a:r>
              <a:rPr lang="es-ES_tradnl" baseline="-25000" dirty="0" err="1"/>
              <a:t>i</a:t>
            </a:r>
            <a:r>
              <a:rPr lang="es-ES_tradnl" dirty="0"/>
              <a:t> = 0, la observación está en el lado correcto.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3F8168-C170-17CE-5297-60E7C1095BB1}"/>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333F8168-C170-17CE-5297-60E7C1095BB1}"/>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50312670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35930"/>
            <a:ext cx="18186143"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0 &lt; </a:t>
            </a:r>
            <a:r>
              <a:rPr lang="es-ES_tradnl" dirty="0" err="1"/>
              <a:t>ε</a:t>
            </a:r>
            <a:r>
              <a:rPr lang="es-ES_tradnl" baseline="-5999" dirty="0" err="1"/>
              <a:t>i</a:t>
            </a:r>
            <a:r>
              <a:rPr lang="es-ES_tradnl" dirty="0"/>
              <a:t> &lt; 1, la observación está en el lado equivocado del margen.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D1712EC-30EC-2B7B-5BEC-EB6E606CF1F3}"/>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3D1712EC-30EC-2B7B-5BEC-EB6E606CF1F3}"/>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5154606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lasificación"/>
          <p:cNvSpPr txBox="1">
            <a:spLocks noGrp="1"/>
          </p:cNvSpPr>
          <p:nvPr>
            <p:ph type="title"/>
          </p:nvPr>
        </p:nvSpPr>
        <p:spPr>
          <a:xfrm>
            <a:off x="1295400" y="1622629"/>
            <a:ext cx="21869400" cy="1778386"/>
          </a:xfrm>
          <a:prstGeom prst="rect">
            <a:avLst/>
          </a:prstGeom>
        </p:spPr>
        <p:txBody>
          <a:bodyPr/>
          <a:lstStyle/>
          <a:p>
            <a:r>
              <a:rPr lang="es-ES_tradnl" dirty="0"/>
              <a:t>Clasificación</a:t>
            </a:r>
          </a:p>
        </p:txBody>
      </p:sp>
      <p:sp>
        <p:nvSpPr>
          <p:cNvPr id="169" name="Es mas común encontrarnos con problema de clasificación que de regres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 más común encontrarnos con problema de clasificación que de regresión:</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Una persona llega a una guardia con un set de síntomas atribuidos a una de tres condiciones médicas.</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Un servicio de banca online debe determinar si una transacción en el sitio es fraudulenta o no, usando como base la dirección IP, historia de transacciones, etc.</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base a la secuencia de ADN de un número de pacientes con y sin una enfermedad dada, un genetista debe determinar que mutaciones de ADN genera un efecto nocivo relacionado a la enfermedad o no. </a:t>
            </a:r>
          </a:p>
        </p:txBody>
      </p:sp>
      <p:sp>
        <p:nvSpPr>
          <p:cNvPr id="2" name="Footer Placeholder 4">
            <a:extLst>
              <a:ext uri="{FF2B5EF4-FFF2-40B4-BE49-F238E27FC236}">
                <a16:creationId xmlns:a16="http://schemas.microsoft.com/office/drawing/2014/main" id="{892CC9B8-CA5B-8F64-671D-C70AABE4F00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BD4892A-85E2-4F6E-55D7-0CA153B6BC0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35930"/>
            <a:ext cx="18186143"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a:t>
            </a:r>
            <a:r>
              <a:rPr lang="es-ES_tradnl" dirty="0" err="1"/>
              <a:t>ε</a:t>
            </a:r>
            <a:r>
              <a:rPr lang="es-ES_tradnl" baseline="-5999" dirty="0" err="1"/>
              <a:t>i</a:t>
            </a:r>
            <a:r>
              <a:rPr lang="es-ES_tradnl" dirty="0"/>
              <a:t> &gt; 1, la observación está en el lado equivocado del hiperplano.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2FB0051-9FE0-53E6-79C5-1D2E57687F9F}"/>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3" name="TextBox 12">
                <a:extLst>
                  <a:ext uri="{FF2B5EF4-FFF2-40B4-BE49-F238E27FC236}">
                    <a16:creationId xmlns:a16="http://schemas.microsoft.com/office/drawing/2014/main" id="{82FB0051-9FE0-53E6-79C5-1D2E57687F9F}"/>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32281152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13" name="Line">
            <a:extLst>
              <a:ext uri="{FF2B5EF4-FFF2-40B4-BE49-F238E27FC236}">
                <a16:creationId xmlns:a16="http://schemas.microsoft.com/office/drawing/2014/main" id="{66F4292F-6F7C-C844-E802-6455553B6E26}"/>
              </a:ext>
            </a:extLst>
          </p:cNvPr>
          <p:cNvSpPr/>
          <p:nvPr/>
        </p:nvSpPr>
        <p:spPr>
          <a:xfrm>
            <a:off x="5606464" y="11173645"/>
            <a:ext cx="668211" cy="546274"/>
          </a:xfrm>
          <a:prstGeom prst="line">
            <a:avLst/>
          </a:prstGeom>
          <a:ln w="88900">
            <a:solidFill>
              <a:schemeClr val="accent5">
                <a:hueOff val="129701"/>
                <a:lumOff val="-22825"/>
              </a:schemeClr>
            </a:solidFill>
            <a:miter lim="400000"/>
            <a:tailEnd type="triangle"/>
          </a:ln>
        </p:spPr>
        <p:txBody>
          <a:bodyPr lIns="50800" tIns="50800" rIns="50800" bIns="50800" anchor="ctr"/>
          <a:lstStyle/>
          <a:p>
            <a:endParaRPr lang="es-ES_tradnl"/>
          </a:p>
        </p:txBody>
      </p:sp>
      <p:sp>
        <p:nvSpPr>
          <p:cNvPr id="14" name="C limita la suma de los εi y, por tanto, determina el número y la gravedad de las violaciones del margen (y del hiperplano) que toleraremos.">
            <a:extLst>
              <a:ext uri="{FF2B5EF4-FFF2-40B4-BE49-F238E27FC236}">
                <a16:creationId xmlns:a16="http://schemas.microsoft.com/office/drawing/2014/main" id="{C82ED14D-0D83-CCC6-E59E-8C8AF91A6609}"/>
              </a:ext>
            </a:extLst>
          </p:cNvPr>
          <p:cNvSpPr txBox="1"/>
          <p:nvPr/>
        </p:nvSpPr>
        <p:spPr>
          <a:xfrm>
            <a:off x="6274675" y="11678594"/>
            <a:ext cx="18186143"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600" spc="-36">
                <a:solidFill>
                  <a:schemeClr val="accent5">
                    <a:hueOff val="129701"/>
                    <a:lumOff val="-22825"/>
                  </a:schemeClr>
                </a:solidFill>
              </a:defRPr>
            </a:pPr>
            <a:r>
              <a:rPr lang="es-ES_tradnl" dirty="0"/>
              <a:t>C limita la suma de los </a:t>
            </a:r>
            <a:r>
              <a:rPr lang="es-ES_tradnl" dirty="0" err="1"/>
              <a:t>ε</a:t>
            </a:r>
            <a:r>
              <a:rPr lang="es-ES_tradnl" baseline="-5999" dirty="0" err="1"/>
              <a:t>i</a:t>
            </a:r>
            <a:r>
              <a:rPr lang="es-ES_tradnl" dirty="0"/>
              <a:t> y, por tanto, determina el número y la gravedad de las violaciones del margen (y del hiperplano) que toleraremos.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33AAF0-FCC2-5C5D-2A19-8B80041360B2}"/>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5" name="TextBox 14">
                <a:extLst>
                  <a:ext uri="{FF2B5EF4-FFF2-40B4-BE49-F238E27FC236}">
                    <a16:creationId xmlns:a16="http://schemas.microsoft.com/office/drawing/2014/main" id="{0433AAF0-FCC2-5C5D-2A19-8B80041360B2}"/>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8216788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Si C&gt;0, no mas que C observaciones pueden estar en el lado equivocado del hiperplano. Si C es mas grande, mas laxos son las exigencias y los márgenes serán más grandes.">
            <a:extLst>
              <a:ext uri="{FF2B5EF4-FFF2-40B4-BE49-F238E27FC236}">
                <a16:creationId xmlns:a16="http://schemas.microsoft.com/office/drawing/2014/main" id="{55431EAF-ED63-A816-D961-99715CF1DB6D}"/>
              </a:ext>
            </a:extLst>
          </p:cNvPr>
          <p:cNvSpPr txBox="1"/>
          <p:nvPr/>
        </p:nvSpPr>
        <p:spPr>
          <a:xfrm>
            <a:off x="3452445" y="11658103"/>
            <a:ext cx="18186143"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dirty="0"/>
              <a:t>Si 1/C&gt;0, no más que 1/C observaciones pueden estar en el lado equivocado del hiperplano. Si C es más chico, más laxos son las exigencias y los márgenes serán más grandes.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292554-B76F-4377-587B-97BF8904472C}"/>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57292554-B76F-4377-587B-97BF8904472C}"/>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36820360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EE0693-9A26-A2D2-958F-0E23739D4450}"/>
                  </a:ext>
                </a:extLst>
              </p:cNvPr>
              <p:cNvSpPr txBox="1"/>
              <p:nvPr/>
            </p:nvSpPr>
            <p:spPr>
              <a:xfrm>
                <a:off x="1491390" y="6980105"/>
                <a:ext cx="3963649" cy="7075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d>
                        <m:dPr>
                          <m:begChr m:val="‖"/>
                          <m:endChr m:val="‖"/>
                          <m:ctrlPr>
                            <a:rPr lang="en-US" sz="4000" b="0" i="1" smtClean="0">
                              <a:latin typeface="Cambria Math" panose="02040503050406030204" pitchFamily="18" charset="0"/>
                            </a:rPr>
                          </m:ctrlPr>
                        </m:dPr>
                        <m:e>
                          <m:acc>
                            <m:accPr>
                              <m:chr m:val="⃗"/>
                              <m:ctrlPr>
                                <a:rPr lang="en-US" sz="4000" b="0" i="1" smtClean="0">
                                  <a:latin typeface="Cambria Math" panose="02040503050406030204" pitchFamily="18" charset="0"/>
                                </a:rPr>
                              </m:ctrlPr>
                            </m:accPr>
                            <m:e>
                              <m:r>
                                <a:rPr lang="es-ES_tradnl" sz="4000" i="1">
                                  <a:latin typeface="Cambria Math" panose="02040503050406030204" pitchFamily="18" charset="0"/>
                                  <a:ea typeface="Cambria Math" panose="02040503050406030204" pitchFamily="18" charset="0"/>
                                </a:rPr>
                                <m:t>𝛽</m:t>
                              </m:r>
                            </m:e>
                          </m:acc>
                        </m:e>
                      </m:d>
                      <m:r>
                        <a:rPr lang="en-US" sz="4000" b="0" i="1" smtClean="0">
                          <a:latin typeface="Cambria Math" panose="02040503050406030204" pitchFamily="18" charset="0"/>
                        </a:rPr>
                        <m:t>=1</m:t>
                      </m:r>
                    </m:oMath>
                  </m:oMathPara>
                </a14:m>
                <a:endParaRPr lang="es-ES_tradnl" dirty="0"/>
              </a:p>
            </p:txBody>
          </p:sp>
        </mc:Choice>
        <mc:Fallback xmlns="">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980105"/>
                <a:ext cx="3963649" cy="707501"/>
              </a:xfrm>
              <a:prstGeom prst="rect">
                <a:avLst/>
              </a:prstGeom>
              <a:blipFill>
                <a:blip r:embed="rId3"/>
                <a:stretch>
                  <a:fillRect l="-3834" t="-45614" r="-319" b="-2280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2D4DBF-E9D0-6B9E-3B56-00D66E012262}"/>
                  </a:ext>
                </a:extLst>
              </p:cNvPr>
              <p:cNvSpPr txBox="1"/>
              <p:nvPr/>
            </p:nvSpPr>
            <p:spPr>
              <a:xfrm>
                <a:off x="1491390" y="8426422"/>
                <a:ext cx="10843673"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r>
                            <a:rPr lang="en-US" sz="4400" b="0" i="1" smtClean="0">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b="0" i="1" smtClean="0">
                              <a:latin typeface="Cambria Math" panose="02040503050406030204" pitchFamily="18" charset="0"/>
                              <a:ea typeface="Cambria Math" panose="02040503050406030204" pitchFamily="18" charset="0"/>
                            </a:rPr>
                            <m:t>, </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𝑋</m:t>
                              </m:r>
                            </m:e>
                            <m:sub>
                              <m:r>
                                <a:rPr lang="en-US" sz="4400" b="0" i="1" smtClean="0">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491390" y="8426422"/>
                <a:ext cx="10843673" cy="768031"/>
              </a:xfrm>
              <a:prstGeom prst="rect">
                <a:avLst/>
              </a:prstGeom>
              <a:blipFill>
                <a:blip r:embed="rId4"/>
                <a:stretch>
                  <a:fillRect l="-819" t="-47541" b="-2459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7F4D7E-5AEC-49F2-B047-2A91CDF48F14}"/>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2" name="TextBox 11">
                <a:extLst>
                  <a:ext uri="{FF2B5EF4-FFF2-40B4-BE49-F238E27FC236}">
                    <a16:creationId xmlns:a16="http://schemas.microsoft.com/office/drawing/2014/main" id="{8F7F4D7E-5AEC-49F2-B047-2A91CDF48F14}"/>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8999376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3"/>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4"/>
                <a:stretch>
                  <a:fillRect l="-5556" r="-5556" b="-714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xmlns="">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C4A868-ADD2-A496-EF9F-3DB94ABF2028}"/>
                  </a:ext>
                </a:extLst>
              </p:cNvPr>
              <p:cNvSpPr txBox="1"/>
              <p:nvPr/>
            </p:nvSpPr>
            <p:spPr>
              <a:xfrm>
                <a:off x="1491390" y="8426422"/>
                <a:ext cx="10843673"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r>
                            <a:rPr lang="en-US" sz="4400" b="0" i="1" smtClean="0">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b="0" i="1" smtClean="0">
                              <a:latin typeface="Cambria Math" panose="02040503050406030204" pitchFamily="18" charset="0"/>
                              <a:ea typeface="Cambria Math" panose="02040503050406030204" pitchFamily="18" charset="0"/>
                            </a:rPr>
                            <m:t>, </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𝑋</m:t>
                              </m:r>
                            </m:e>
                            <m:sub>
                              <m:r>
                                <a:rPr lang="en-US" sz="4400" b="0" i="1" smtClean="0">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491390" y="8426422"/>
                <a:ext cx="10843673" cy="768031"/>
              </a:xfrm>
              <a:prstGeom prst="rect">
                <a:avLst/>
              </a:prstGeom>
              <a:blipFill>
                <a:blip r:embed="rId6"/>
                <a:stretch>
                  <a:fillRect l="-819" t="-47541" b="-2459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89ACE2-8C0C-BC9A-B84F-8B51E2B9B832}"/>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15" name="TextBox 14">
                <a:extLst>
                  <a:ext uri="{FF2B5EF4-FFF2-40B4-BE49-F238E27FC236}">
                    <a16:creationId xmlns:a16="http://schemas.microsoft.com/office/drawing/2014/main" id="{4C89ACE2-8C0C-BC9A-B84F-8B51E2B9B832}"/>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16267449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101FF8-D6DB-AD65-15B9-E9E2F8098DB6}"/>
                  </a:ext>
                </a:extLst>
              </p:cNvPr>
              <p:cNvSpPr txBox="1"/>
              <p:nvPr/>
            </p:nvSpPr>
            <p:spPr>
              <a:xfrm>
                <a:off x="1597957" y="5238069"/>
                <a:ext cx="3124958" cy="10424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n-US" sz="4400" b="0" i="0" smtClean="0">
                                  <a:latin typeface="Cambria Math" panose="02040503050406030204" pitchFamily="18" charset="0"/>
                                </a:rPr>
                                <m:t>minimizar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597957" y="5238069"/>
                <a:ext cx="3124958" cy="1042465"/>
              </a:xfrm>
              <a:prstGeom prst="rect">
                <a:avLst/>
              </a:prstGeom>
              <a:blipFill>
                <a:blip r:embed="rId2"/>
                <a:stretch>
                  <a:fillRect l="-3644" t="-37349" r="-2024" b="-1325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F83270-BC29-53DA-A20F-947B713309C5}"/>
                  </a:ext>
                </a:extLst>
              </p:cNvPr>
              <p:cNvSpPr txBox="1"/>
              <p:nvPr/>
            </p:nvSpPr>
            <p:spPr>
              <a:xfrm>
                <a:off x="1597957" y="9501687"/>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597957" y="9501687"/>
                <a:ext cx="1580331" cy="695575"/>
              </a:xfrm>
              <a:prstGeom prst="rect">
                <a:avLst/>
              </a:prstGeom>
              <a:blipFill>
                <a:blip r:embed="rId3"/>
                <a:stretch>
                  <a:fillRect l="-4762" r="-8730" b="-10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4221CA-158F-6A13-1709-63498BFE086B}"/>
                  </a:ext>
                </a:extLst>
              </p:cNvPr>
              <p:cNvSpPr txBox="1"/>
              <p:nvPr/>
            </p:nvSpPr>
            <p:spPr>
              <a:xfrm>
                <a:off x="6734014" y="9501686"/>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xmlns="">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734014" y="9501686"/>
                <a:ext cx="1580331" cy="695575"/>
              </a:xfrm>
              <a:prstGeom prst="rect">
                <a:avLst/>
              </a:prstGeom>
              <a:blipFill>
                <a:blip r:embed="rId4"/>
                <a:stretch>
                  <a:fillRect l="-6400" r="-6400" b="-535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xmlns="">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AC4A868-ADD2-A496-EF9F-3DB94ABF2028}"/>
                  </a:ext>
                </a:extLst>
              </p:cNvPr>
              <p:cNvSpPr txBox="1"/>
              <p:nvPr/>
            </p:nvSpPr>
            <p:spPr>
              <a:xfrm>
                <a:off x="1619362" y="7168781"/>
                <a:ext cx="10572638" cy="1511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ea typeface="Cambria Math" panose="02040503050406030204" pitchFamily="18" charset="0"/>
                            </a:rPr>
                          </m:ctrlPr>
                        </m:fPr>
                        <m:num>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𝑋</m:t>
                                  </m:r>
                                </m:e>
                                <m:sub>
                                  <m:r>
                                    <a:rPr lang="en-US" sz="4400" i="1">
                                      <a:latin typeface="Cambria Math" panose="02040503050406030204" pitchFamily="18" charset="0"/>
                                      <a:ea typeface="Cambria Math" panose="02040503050406030204" pitchFamily="18" charset="0"/>
                                    </a:rPr>
                                    <m:t>𝑖</m:t>
                                  </m:r>
                                </m:sub>
                              </m:sSub>
                              <m:r>
                                <a:rPr lang="en-US" sz="4400" i="1">
                                  <a:latin typeface="Cambria Math" panose="02040503050406030204" pitchFamily="18" charset="0"/>
                                </a:rPr>
                                <m:t>&gt;</m:t>
                              </m:r>
                            </m:e>
                          </m:d>
                        </m:num>
                        <m:den>
                          <m:d>
                            <m:dPr>
                              <m:begChr m:val="‖"/>
                              <m:endChr m:val="‖"/>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d>
                        </m:den>
                      </m:f>
                      <m:r>
                        <a:rPr lang="en-US" sz="4400" i="1" smtClean="0">
                          <a:latin typeface="Cambria Math" panose="02040503050406030204" pitchFamily="18" charset="0"/>
                          <a:ea typeface="Cambria Math" panose="02040503050406030204" pitchFamily="18" charset="0"/>
                        </a:rPr>
                        <m:t>≥</m:t>
                      </m:r>
                      <m:f>
                        <m:fPr>
                          <m:ctrlPr>
                            <a:rPr lang="en-US" sz="4400" i="1" smtClean="0">
                              <a:latin typeface="Cambria Math" panose="02040503050406030204" pitchFamily="18" charset="0"/>
                              <a:ea typeface="Cambria Math" panose="02040503050406030204" pitchFamily="18" charset="0"/>
                            </a:rPr>
                          </m:ctrlPr>
                        </m:fPr>
                        <m:num>
                          <m:r>
                            <a:rPr lang="en-US" sz="4400" i="1">
                              <a:latin typeface="Cambria Math" panose="02040503050406030204" pitchFamily="18" charset="0"/>
                            </a:rPr>
                            <m:t>𝑀</m:t>
                          </m:r>
                          <m:r>
                            <a:rPr lang="en-US" sz="4400" i="1">
                              <a:latin typeface="Cambria Math" panose="02040503050406030204" pitchFamily="18" charset="0"/>
                            </a:rPr>
                            <m:t>(1−</m:t>
                          </m:r>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a:latin typeface="Cambria Math" panose="02040503050406030204" pitchFamily="18" charset="0"/>
                            </a:rPr>
                            <m:t>)</m:t>
                          </m:r>
                        </m:num>
                        <m:den>
                          <m:d>
                            <m:dPr>
                              <m:begChr m:val="‖"/>
                              <m:endChr m:val="‖"/>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d>
                        </m:den>
                      </m:f>
                      <m:r>
                        <a:rPr lang="en-US" sz="4400" i="1">
                          <a:latin typeface="Cambria Math" panose="02040503050406030204" pitchFamily="18" charset="0"/>
                        </a:rPr>
                        <m:t>∀</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xmlns="">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619362" y="7168781"/>
                <a:ext cx="10572638" cy="1511183"/>
              </a:xfrm>
              <a:prstGeom prst="rect">
                <a:avLst/>
              </a:prstGeom>
              <a:blipFill>
                <a:blip r:embed="rId6"/>
                <a:stretch>
                  <a:fillRect l="-839" t="-30833" b="-15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D18E0A-AB53-A95E-BFB5-64491BAC4471}"/>
                  </a:ext>
                </a:extLst>
              </p:cNvPr>
              <p:cNvSpPr txBox="1"/>
              <p:nvPr/>
            </p:nvSpPr>
            <p:spPr>
              <a:xfrm>
                <a:off x="3776501" y="912607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5" name="TextBox 4">
                <a:extLst>
                  <a:ext uri="{FF2B5EF4-FFF2-40B4-BE49-F238E27FC236}">
                    <a16:creationId xmlns:a16="http://schemas.microsoft.com/office/drawing/2014/main" id="{F8D18E0A-AB53-A95E-BFB5-64491BAC4471}"/>
                  </a:ext>
                </a:extLst>
              </p:cNvPr>
              <p:cNvSpPr txBox="1">
                <a:spLocks noRot="1" noChangeAspect="1" noMove="1" noResize="1" noEditPoints="1" noAdjustHandles="1" noChangeArrowheads="1" noChangeShapeType="1" noTextEdit="1"/>
              </p:cNvSpPr>
              <p:nvPr/>
            </p:nvSpPr>
            <p:spPr>
              <a:xfrm>
                <a:off x="3776501" y="912607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84741529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2" name="Footer Placeholder 4">
            <a:extLst>
              <a:ext uri="{FF2B5EF4-FFF2-40B4-BE49-F238E27FC236}">
                <a16:creationId xmlns:a16="http://schemas.microsoft.com/office/drawing/2014/main" id="{CEC246D6-B17A-F024-8C81-C912A872D97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767CB88-909A-17BB-5A70-EAA611A2079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pic>
        <p:nvPicPr>
          <p:cNvPr id="6" name="Picture 5" descr="A group of colored dots&#10;&#10;Description automatically generated with medium confidence">
            <a:extLst>
              <a:ext uri="{FF2B5EF4-FFF2-40B4-BE49-F238E27FC236}">
                <a16:creationId xmlns:a16="http://schemas.microsoft.com/office/drawing/2014/main" id="{91C0EC9D-95DD-F54A-7F73-5147964FB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338424285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483" name="Hay un pequeño numero de observaciones en el margen o dentro de él, que son los que determinan el hiperplano, esto se llaman vectores de soporte.…"/>
          <p:cNvSpPr txBox="1">
            <a:spLocks noGrp="1"/>
          </p:cNvSpPr>
          <p:nvPr>
            <p:ph type="body" idx="1"/>
          </p:nvPr>
        </p:nvSpPr>
        <p:spPr>
          <a:xfrm>
            <a:off x="1295400" y="4256690"/>
            <a:ext cx="21869400" cy="8986484"/>
          </a:xfrm>
          <a:prstGeom prst="rect">
            <a:avLst/>
          </a:prstGeom>
        </p:spPr>
        <p:txBody>
          <a:bodyPr/>
          <a:lstStyle/>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r>
              <a:rPr lang="es-ES_tradnl" dirty="0"/>
              <a:t>Hay un pequeño número de observaciones en el margen o dentro de él, que son los que determinan el hiperplano, esto se llaman </a:t>
            </a:r>
            <a:r>
              <a:rPr lang="es-ES_tradnl" dirty="0">
                <a:latin typeface="Graphik Compact Bold"/>
                <a:ea typeface="Graphik Compact Bold"/>
                <a:cs typeface="Graphik Compact Bold"/>
                <a:sym typeface="Graphik Compact Bold"/>
              </a:rPr>
              <a:t>vectores de soporte</a:t>
            </a:r>
            <a:r>
              <a:rPr lang="es-ES_tradnl" dirty="0"/>
              <a:t>.</a:t>
            </a:r>
          </a:p>
          <a:p>
            <a:pPr defTabSz="490727">
              <a:spcBef>
                <a:spcPts val="2700"/>
              </a:spcBef>
              <a:defRPr sz="3864">
                <a:latin typeface="Graphik Compact Regular"/>
                <a:ea typeface="Graphik Compact Regular"/>
                <a:cs typeface="Graphik Compact Regular"/>
                <a:sym typeface="Graphik Compact Regular"/>
              </a:defRPr>
            </a:pPr>
            <a:r>
              <a:rPr lang="es-ES_tradnl" dirty="0"/>
              <a:t>Las demás observaciones no tienen importancia para el modelo.</a:t>
            </a:r>
          </a:p>
          <a:p>
            <a:pPr defTabSz="490727">
              <a:spcBef>
                <a:spcPts val="2700"/>
              </a:spcBef>
              <a:defRPr sz="3864">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2DAFD8EE-EAC4-F9FB-2324-E2ABD8CA13E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C513823-1999-1F53-00AC-FD53C7A941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p:pic>
        <p:nvPicPr>
          <p:cNvPr id="5" name="Picture 4" descr="A group of colored dots&#10;&#10;Description automatically generated with medium confidence">
            <a:extLst>
              <a:ext uri="{FF2B5EF4-FFF2-40B4-BE49-F238E27FC236}">
                <a16:creationId xmlns:a16="http://schemas.microsoft.com/office/drawing/2014/main" id="{C2272597-BD8E-0DB5-C427-109CC8E0B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30341821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487" name="El valor de C nos da un trade-off entre sesgo y varianza.…"/>
          <p:cNvSpPr txBox="1">
            <a:spLocks noGrp="1"/>
          </p:cNvSpPr>
          <p:nvPr>
            <p:ph type="body" idx="1"/>
          </p:nvPr>
        </p:nvSpPr>
        <p:spPr>
          <a:xfrm>
            <a:off x="1295400" y="4193628"/>
            <a:ext cx="21869400" cy="8529144"/>
          </a:xfrm>
          <a:prstGeom prst="rect">
            <a:avLst/>
          </a:prstGeom>
        </p:spPr>
        <p:txBody>
          <a:bodyPr>
            <a:normAutofit lnSpcReduction="10000"/>
          </a:bodyPr>
          <a:lstStyle/>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r>
              <a:rPr lang="es-ES_tradnl" dirty="0"/>
              <a:t>El valor de C nos da un </a:t>
            </a:r>
            <a:r>
              <a:rPr lang="es-ES_tradnl" dirty="0" err="1"/>
              <a:t>trade</a:t>
            </a:r>
            <a:r>
              <a:rPr lang="es-ES_tradnl" dirty="0"/>
              <a:t>-off (compensación) entre </a:t>
            </a:r>
            <a:r>
              <a:rPr lang="es-ES_tradnl" dirty="0">
                <a:solidFill>
                  <a:schemeClr val="accent6">
                    <a:lumOff val="-39947"/>
                  </a:schemeClr>
                </a:solidFill>
                <a:latin typeface="Graphik Compact Bold"/>
                <a:ea typeface="Graphik Compact Bold"/>
                <a:cs typeface="Graphik Compact Bold"/>
                <a:sym typeface="Graphik Compact Bold"/>
              </a:rPr>
              <a:t>sesgo</a:t>
            </a:r>
            <a:r>
              <a:rPr lang="es-ES_tradnl" dirty="0"/>
              <a:t> y </a:t>
            </a:r>
            <a:r>
              <a:rPr lang="es-ES_tradnl" dirty="0">
                <a:solidFill>
                  <a:schemeClr val="accent3">
                    <a:satOff val="23024"/>
                    <a:lumOff val="-27718"/>
                  </a:schemeClr>
                </a:solidFill>
                <a:latin typeface="Graphik Compact Bold"/>
                <a:ea typeface="Graphik Compact Bold"/>
                <a:cs typeface="Graphik Compact Bold"/>
                <a:sym typeface="Graphik Compact Bold"/>
              </a:rPr>
              <a:t>varianza</a:t>
            </a:r>
            <a:r>
              <a:rPr lang="es-ES_tradnl" dirty="0"/>
              <a:t>. </a:t>
            </a:r>
          </a:p>
          <a:p>
            <a:pPr marL="595883" indent="-595883" defTabSz="467359">
              <a:spcBef>
                <a:spcPts val="2600"/>
              </a:spcBef>
              <a:buClr>
                <a:srgbClr val="000000"/>
              </a:buClr>
              <a:buSzPct val="200000"/>
              <a:buChar char="•"/>
              <a:defRPr sz="3680">
                <a:latin typeface="Graphik Compact Regular"/>
                <a:ea typeface="Graphik Compact Regular"/>
                <a:cs typeface="Graphik Compact Regular"/>
                <a:sym typeface="Graphik Compact Regular"/>
              </a:defRPr>
            </a:pPr>
            <a:r>
              <a:rPr lang="es-ES_tradnl" dirty="0"/>
              <a:t>Si C es chico, entonces el margen es grande y hay muchos vectores de soporte. Este clasificador tiene poca varianza, pero potencialmente poca exactitud.</a:t>
            </a:r>
          </a:p>
          <a:p>
            <a:pPr marL="595883" indent="-595883" defTabSz="467359">
              <a:spcBef>
                <a:spcPts val="2600"/>
              </a:spcBef>
              <a:buClr>
                <a:srgbClr val="000000"/>
              </a:buClr>
              <a:buSzPct val="200000"/>
              <a:buChar char="•"/>
              <a:defRPr sz="3680">
                <a:latin typeface="Graphik Compact Regular"/>
                <a:ea typeface="Graphik Compact Regular"/>
                <a:cs typeface="Graphik Compact Regular"/>
                <a:sym typeface="Graphik Compact Regular"/>
              </a:defRPr>
            </a:pPr>
            <a:r>
              <a:rPr lang="es-ES_tradnl" dirty="0"/>
              <a:t>Si C es grande, hay menos vectores de soporte, y, por consiguiente, más varianza a expensa de una potencial mejor exactitud.                                         </a:t>
            </a:r>
          </a:p>
        </p:txBody>
      </p:sp>
      <p:sp>
        <p:nvSpPr>
          <p:cNvPr id="2" name="Footer Placeholder 4">
            <a:extLst>
              <a:ext uri="{FF2B5EF4-FFF2-40B4-BE49-F238E27FC236}">
                <a16:creationId xmlns:a16="http://schemas.microsoft.com/office/drawing/2014/main" id="{8FB86C1D-1D37-8E20-370C-794439B99A4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0888120-E1CC-7307-B618-8106691DBE9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pic>
        <p:nvPicPr>
          <p:cNvPr id="4" name="Picture 3" descr="A group of colored dots&#10;&#10;Description automatically generated with medium confidence">
            <a:extLst>
              <a:ext uri="{FF2B5EF4-FFF2-40B4-BE49-F238E27FC236}">
                <a16:creationId xmlns:a16="http://schemas.microsoft.com/office/drawing/2014/main" id="{279BBC56-04E4-1907-7C05-4B6C520E1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15951411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upport Vector Machine"/>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pPr>
              <a:lnSpc>
                <a:spcPct val="100000"/>
              </a:lnSpc>
            </a:pPr>
            <a:r>
              <a:rPr dirty="0">
                <a:solidFill>
                  <a:schemeClr val="tx1"/>
                </a:solidFill>
              </a:rPr>
              <a:t>Support Vector</a:t>
            </a:r>
            <a:endParaRPr lang="es-ES" dirty="0">
              <a:solidFill>
                <a:schemeClr val="tx1"/>
              </a:solidFill>
            </a:endParaRPr>
          </a:p>
          <a:p>
            <a:pPr>
              <a:lnSpc>
                <a:spcPct val="100000"/>
              </a:lnSpc>
            </a:pPr>
            <a:r>
              <a:rPr dirty="0">
                <a:solidFill>
                  <a:schemeClr val="tx1"/>
                </a:solidFill>
              </a:rPr>
              <a:t>Machine</a:t>
            </a:r>
          </a:p>
        </p:txBody>
      </p:sp>
    </p:spTree>
    <p:extLst>
      <p:ext uri="{BB962C8B-B14F-4D97-AF65-F5344CB8AC3E}">
        <p14:creationId xmlns:p14="http://schemas.microsoft.com/office/powerpoint/2010/main" val="40432187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KNN"/>
          <p:cNvSpPr txBox="1">
            <a:spLocks noGrp="1"/>
          </p:cNvSpPr>
          <p:nvPr>
            <p:ph type="title"/>
          </p:nvPr>
        </p:nvSpPr>
        <p:spPr>
          <a:xfrm>
            <a:off x="1295400" y="1622629"/>
            <a:ext cx="21869400" cy="1778386"/>
          </a:xfrm>
          <a:prstGeom prst="rect">
            <a:avLst/>
          </a:prstGeom>
        </p:spPr>
        <p:txBody>
          <a:bodyPr/>
          <a:lstStyle/>
          <a:p>
            <a:r>
              <a:t>KNN</a:t>
            </a:r>
          </a:p>
        </p:txBody>
      </p:sp>
      <p:sp>
        <p:nvSpPr>
          <p:cNvPr id="189" name="El clasificador de k vecinos más cercanos (KNN o k-NN), es un algoritmo que utiliza la proximidad de sus vecinos para hacer clasificaciones sobre la agrupación de un punto.…"/>
          <p:cNvSpPr txBox="1">
            <a:spLocks noGrp="1"/>
          </p:cNvSpPr>
          <p:nvPr>
            <p:ph type="body" idx="1"/>
          </p:nvPr>
        </p:nvSpPr>
        <p:spPr>
          <a:xfrm>
            <a:off x="1295400" y="3199249"/>
            <a:ext cx="21869400" cy="10486058"/>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de k vecinos más cercanos (KNN o k-NN), es un algoritmo que utiliza la proximidad de sus vecinos para hacer clasificaciones sobre la agrupación de un punto. </a:t>
            </a:r>
          </a:p>
          <a:p>
            <a:pPr>
              <a:defRPr sz="4600">
                <a:latin typeface="Graphik Compact Regular"/>
                <a:ea typeface="Graphik Compact Regular"/>
                <a:cs typeface="Graphik Compact Regular"/>
                <a:sym typeface="Graphik Compact Regular"/>
              </a:defRPr>
            </a:pPr>
            <a:r>
              <a:rPr lang="es-ES_tradnl" dirty="0"/>
              <a:t>La idea se basa de la </a:t>
            </a:r>
            <a:r>
              <a:rPr lang="es-ES_tradnl" dirty="0">
                <a:latin typeface="Graphik Compact Bold"/>
                <a:ea typeface="Graphik Compact Bold"/>
                <a:cs typeface="Graphik Compact Bold"/>
                <a:sym typeface="Graphik Compact Bold"/>
              </a:rPr>
              <a:t>suposición</a:t>
            </a:r>
            <a:r>
              <a:rPr lang="es-ES_tradnl" dirty="0"/>
              <a:t> de que se pueden encontrar puntos similares cerca uno del otro en base a votación de pluralidad (se elige la clase en función de la moda de la clase de sus vecinos).</a:t>
            </a:r>
          </a:p>
        </p:txBody>
      </p:sp>
      <p:pic>
        <p:nvPicPr>
          <p:cNvPr id="190" name="rect23432dsd.png" descr="rect23432dsd.png"/>
          <p:cNvPicPr>
            <a:picLocks noChangeAspect="1"/>
          </p:cNvPicPr>
          <p:nvPr/>
        </p:nvPicPr>
        <p:blipFill>
          <a:blip r:embed="rId2"/>
          <a:stretch>
            <a:fillRect/>
          </a:stretch>
        </p:blipFill>
        <p:spPr>
          <a:xfrm>
            <a:off x="3928533" y="7635381"/>
            <a:ext cx="17815058" cy="5300257"/>
          </a:xfrm>
          <a:prstGeom prst="rect">
            <a:avLst/>
          </a:prstGeom>
          <a:ln w="12700">
            <a:miter lim="400000"/>
          </a:ln>
        </p:spPr>
      </p:pic>
      <p:sp>
        <p:nvSpPr>
          <p:cNvPr id="2" name="Footer Placeholder 4">
            <a:extLst>
              <a:ext uri="{FF2B5EF4-FFF2-40B4-BE49-F238E27FC236}">
                <a16:creationId xmlns:a16="http://schemas.microsoft.com/office/drawing/2014/main" id="{B9AF6DDA-A08A-43AC-C779-53372C2E79D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CDE2D9F-138F-B7EF-3E92-6B9BD9E64F6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493" name="El clasificador que hemos visto hasta ahora solo funciona para casos de separación lineal, pero en casos de fronteras no lineales es completamente inútil."/>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que hemos visto hasta ahora solo funciona para casos de separación lineal, pero en casos de fronteras no lineales es completamente inútil.</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pic>
        <p:nvPicPr>
          <p:cNvPr id="494" name="path3dd7ss75.png" descr="path3dd7ss75.png"/>
          <p:cNvPicPr>
            <a:picLocks noChangeAspect="1"/>
          </p:cNvPicPr>
          <p:nvPr/>
        </p:nvPicPr>
        <p:blipFill>
          <a:blip r:embed="rId2"/>
          <a:stretch>
            <a:fillRect/>
          </a:stretch>
        </p:blipFill>
        <p:spPr>
          <a:xfrm>
            <a:off x="8453454" y="5711491"/>
            <a:ext cx="7477092" cy="7466612"/>
          </a:xfrm>
          <a:prstGeom prst="rect">
            <a:avLst/>
          </a:prstGeom>
          <a:ln w="12700">
            <a:miter lim="400000"/>
          </a:ln>
        </p:spPr>
      </p:pic>
      <p:sp>
        <p:nvSpPr>
          <p:cNvPr id="2" name="Footer Placeholder 4">
            <a:extLst>
              <a:ext uri="{FF2B5EF4-FFF2-40B4-BE49-F238E27FC236}">
                <a16:creationId xmlns:a16="http://schemas.microsoft.com/office/drawing/2014/main" id="{9BE6836C-6441-6DC6-CDAF-DD347217C34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9D04173-674C-E2B3-6D06-B2769E56D17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spTree>
    <p:extLst>
      <p:ext uri="{BB962C8B-B14F-4D97-AF65-F5344CB8AC3E}">
        <p14:creationId xmlns:p14="http://schemas.microsoft.com/office/powerpoint/2010/main" val="402183622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497" name="El clasificador que hemos visto hasta ahora solo funciona para casos de separación lineal, pero en casos de fronteras no lineales es completamente inútil."/>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que hemos visto hasta ahora solo funciona para casos de separación lineal, pero en casos de fronteras no lineales es completamente inútil.</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pic>
        <p:nvPicPr>
          <p:cNvPr id="498" name="path37xxxxx275.png" descr="path37xxxxx275.png"/>
          <p:cNvPicPr>
            <a:picLocks noChangeAspect="1"/>
          </p:cNvPicPr>
          <p:nvPr/>
        </p:nvPicPr>
        <p:blipFill>
          <a:blip r:embed="rId2"/>
          <a:stretch>
            <a:fillRect/>
          </a:stretch>
        </p:blipFill>
        <p:spPr>
          <a:xfrm>
            <a:off x="8419479" y="5711491"/>
            <a:ext cx="7545042" cy="7466612"/>
          </a:xfrm>
          <a:prstGeom prst="rect">
            <a:avLst/>
          </a:prstGeom>
          <a:ln w="12700">
            <a:miter lim="400000"/>
          </a:ln>
        </p:spPr>
      </p:pic>
      <p:sp>
        <p:nvSpPr>
          <p:cNvPr id="2" name="Footer Placeholder 4">
            <a:extLst>
              <a:ext uri="{FF2B5EF4-FFF2-40B4-BE49-F238E27FC236}">
                <a16:creationId xmlns:a16="http://schemas.microsoft.com/office/drawing/2014/main" id="{C287AC44-45C6-7FB1-211C-604B08916A3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277D1B8-9E23-25AA-28DA-E6488013000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p:spTree>
    <p:extLst>
      <p:ext uri="{BB962C8B-B14F-4D97-AF65-F5344CB8AC3E}">
        <p14:creationId xmlns:p14="http://schemas.microsoft.com/office/powerpoint/2010/main" val="188554090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01" name="Podríamos, similar al caso de regresión lineal y polinomial, modificar a nuestros predictores, agregando la versión cuadrática, cúbica, etc.…"/>
              <p:cNvSpPr txBox="1">
                <a:spLocks noGrp="1"/>
              </p:cNvSpPr>
              <p:nvPr>
                <p:ph type="body" idx="1"/>
              </p:nvPr>
            </p:nvSpPr>
            <p:spPr>
              <a:xfrm>
                <a:off x="1295400" y="37103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Podríamos, similar al caso de regresión lineal y polinomial, modificar a nuestros predictores, agregando la versión cuadrática, cúbica, etc.</a:t>
                </a:r>
              </a:p>
              <a:p>
                <a:pPr>
                  <a:defRPr sz="4600">
                    <a:latin typeface="Graphik Compact Regular"/>
                    <a:ea typeface="Graphik Compact Regular"/>
                    <a:cs typeface="Graphik Compact Regular"/>
                    <a:sym typeface="Graphik Compact Regular"/>
                  </a:defRPr>
                </a:pPr>
                <a:r>
                  <a:rPr lang="es-ES_tradnl" dirty="0"/>
                  <a:t>Es decir, en vez de para cada observación entrenar con los atributos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a14:m>
                <a:endParaRPr lang="es-ES_tradnl" dirty="0"/>
              </a:p>
              <a:p>
                <a:pPr>
                  <a:defRPr sz="4600">
                    <a:latin typeface="Graphik Compact Regular"/>
                    <a:ea typeface="Graphik Compact Regular"/>
                    <a:cs typeface="Graphik Compact Regular"/>
                    <a:sym typeface="Graphik Compact Regular"/>
                  </a:defRPr>
                </a:pPr>
                <a:r>
                  <a:rPr lang="es-ES_tradnl" dirty="0"/>
                  <a:t>Entrenamos con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3</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oMath>
                </a14:m>
                <a:endParaRPr lang="es-ES_tradnl" dirty="0"/>
              </a:p>
              <a:p>
                <a:pPr>
                  <a:defRPr sz="4600">
                    <a:latin typeface="Graphik Compact Regular"/>
                    <a:ea typeface="Graphik Compact Regular"/>
                    <a:cs typeface="Graphik Compact Regular"/>
                    <a:sym typeface="Graphik Compact Regular"/>
                  </a:defRPr>
                </a:pPr>
                <a:r>
                  <a:rPr lang="es-ES_tradnl" dirty="0"/>
                  <a:t>El modelo será lineal en el espacio extendido, pero cuando volvamos al espacio dado por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a14:m>
                <a:r>
                  <a:rPr lang="es-ES_tradnl" dirty="0"/>
                  <a:t>, la frontera de decisión será polinómica. </a:t>
                </a:r>
              </a:p>
              <a:p>
                <a:pPr>
                  <a:defRPr sz="4600">
                    <a:latin typeface="Graphik Compact Regular"/>
                    <a:ea typeface="Graphik Compact Regular"/>
                    <a:cs typeface="Graphik Compact Regular"/>
                    <a:sym typeface="Graphik Compact Regular"/>
                  </a:defRPr>
                </a:pPr>
                <a:r>
                  <a:rPr lang="es-ES_tradnl" dirty="0"/>
                  <a:t>Esto lo podríamos llevar a otro tipo de relaciones, así podemos usar otro tipo de fronteras, pero el problema es que de ajuste se vuelve </a:t>
                </a:r>
                <a:r>
                  <a:rPr lang="es-ES_tradnl" dirty="0">
                    <a:solidFill>
                      <a:schemeClr val="accent5">
                        <a:lumMod val="75000"/>
                      </a:schemeClr>
                    </a:solidFill>
                    <a:latin typeface="Graphik Compact Bold"/>
                    <a:ea typeface="Graphik Compact Bold"/>
                    <a:cs typeface="Graphik Compact Bold"/>
                    <a:sym typeface="Graphik Compact Bold"/>
                  </a:rPr>
                  <a:t>inmanejable</a:t>
                </a:r>
                <a:r>
                  <a:rPr lang="es-ES_tradnl" dirty="0"/>
                  <a:t>.</a:t>
                </a:r>
              </a:p>
            </p:txBody>
          </p:sp>
        </mc:Choice>
        <mc:Fallback xmlns="">
          <p:sp>
            <p:nvSpPr>
              <p:cNvPr id="501" name="Podríamos, similar al caso de regresión lineal y polinomial, modificar a nuestros predictores, agregando la versión cuadrática, cúbica, etc.…"/>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580"/>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830B5672-09A0-E57A-1A3C-E10082CD4E7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61F3704-4F33-3325-EA62-C3395366E47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Tree>
    <p:extLst>
      <p:ext uri="{BB962C8B-B14F-4D97-AF65-F5344CB8AC3E}">
        <p14:creationId xmlns:p14="http://schemas.microsoft.com/office/powerpoint/2010/main" val="350563958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507" name="Por eso existe el modelo llamado Support Vector Machine (SVM) o maquina de vector de soportes que extienden al Clasificador de Vector de Soportes permitiendo extender el espacio de atributos, usando funciones kernel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eso existe el modelo llamado </a:t>
            </a:r>
            <a:r>
              <a:rPr lang="es-ES_tradnl" dirty="0" err="1">
                <a:latin typeface="Graphik Compact Bold"/>
                <a:ea typeface="Graphik Compact Bold"/>
                <a:cs typeface="Graphik Compact Bold"/>
                <a:sym typeface="Graphik Compact Bold"/>
              </a:rPr>
              <a:t>Support</a:t>
            </a:r>
            <a:r>
              <a:rPr lang="es-ES_tradnl" dirty="0">
                <a:latin typeface="Graphik Compact Bold"/>
                <a:ea typeface="Graphik Compact Bold"/>
                <a:cs typeface="Graphik Compact Bold"/>
                <a:sym typeface="Graphik Compact Bold"/>
              </a:rPr>
              <a:t> Vector Machine (SVM)</a:t>
            </a:r>
            <a:r>
              <a:rPr lang="es-ES_tradnl" dirty="0"/>
              <a:t> o máquina de vector de soportes que extienden al Clasificador de Vector de Soportes permitiendo extender el espacio de atributos, usando funciones </a:t>
            </a:r>
            <a:r>
              <a:rPr lang="es-ES_tradnl" b="1" i="1" dirty="0" err="1">
                <a:solidFill>
                  <a:schemeClr val="accent6"/>
                </a:solidFill>
              </a:rPr>
              <a:t>kernels</a:t>
            </a:r>
            <a:r>
              <a:rPr lang="es-ES_tradnl" dirty="0"/>
              <a:t>.</a:t>
            </a:r>
          </a:p>
          <a:p>
            <a:pPr>
              <a:defRPr sz="4600">
                <a:latin typeface="Graphik Compact Regular"/>
                <a:ea typeface="Graphik Compact Regular"/>
                <a:cs typeface="Graphik Compact Regular"/>
                <a:sym typeface="Graphik Compact Regular"/>
              </a:defRPr>
            </a:pPr>
            <a:r>
              <a:rPr lang="es-ES_tradnl" dirty="0"/>
              <a:t>Este tipo de extensión es eficiente computacionalmente.</a:t>
            </a:r>
          </a:p>
          <a:p>
            <a:pPr>
              <a:defRPr sz="4600">
                <a:latin typeface="Graphik Compact Regular"/>
                <a:ea typeface="Graphik Compact Regular"/>
                <a:cs typeface="Graphik Compact Regular"/>
                <a:sym typeface="Graphik Compact Regular"/>
              </a:defRPr>
            </a:pPr>
            <a:r>
              <a:rPr lang="es-ES_tradnl" dirty="0"/>
              <a:t>Veamos como lo hace…</a:t>
            </a:r>
          </a:p>
        </p:txBody>
      </p:sp>
      <p:sp>
        <p:nvSpPr>
          <p:cNvPr id="2" name="Footer Placeholder 4">
            <a:extLst>
              <a:ext uri="{FF2B5EF4-FFF2-40B4-BE49-F238E27FC236}">
                <a16:creationId xmlns:a16="http://schemas.microsoft.com/office/drawing/2014/main" id="{4FC8D8EA-1FF3-8C1F-F22B-970576726F6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569DE192-CD72-E4D8-A044-FCF314E0C8A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p:spTree>
    <p:extLst>
      <p:ext uri="{BB962C8B-B14F-4D97-AF65-F5344CB8AC3E}">
        <p14:creationId xmlns:p14="http://schemas.microsoft.com/office/powerpoint/2010/main" val="62984805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pic>
        <p:nvPicPr>
          <p:cNvPr id="510" name="path3ddd7ss75.png" descr="path3ddd7ss75.png"/>
          <p:cNvPicPr>
            <a:picLocks noChangeAspect="1"/>
          </p:cNvPicPr>
          <p:nvPr/>
        </p:nvPicPr>
        <p:blipFill>
          <a:blip r:embed="rId2"/>
          <a:stretch>
            <a:fillRect/>
          </a:stretch>
        </p:blipFill>
        <p:spPr>
          <a:xfrm>
            <a:off x="3093875" y="4059334"/>
            <a:ext cx="18272450" cy="8042975"/>
          </a:xfrm>
          <a:prstGeom prst="rect">
            <a:avLst/>
          </a:prstGeom>
          <a:ln w="12700">
            <a:miter lim="400000"/>
          </a:ln>
        </p:spPr>
      </p:pic>
      <p:sp>
        <p:nvSpPr>
          <p:cNvPr id="2" name="Footer Placeholder 4">
            <a:extLst>
              <a:ext uri="{FF2B5EF4-FFF2-40B4-BE49-F238E27FC236}">
                <a16:creationId xmlns:a16="http://schemas.microsoft.com/office/drawing/2014/main" id="{BC1D4547-E70B-A097-EC68-2E2D4840BD1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713AE9-E50E-4A10-EC68-624BB223D46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44</a:t>
            </a:fld>
            <a:endParaRPr lang="en-US" sz="2800" dirty="0"/>
          </a:p>
        </p:txBody>
      </p:sp>
    </p:spTree>
    <p:extLst>
      <p:ext uri="{BB962C8B-B14F-4D97-AF65-F5344CB8AC3E}">
        <p14:creationId xmlns:p14="http://schemas.microsoft.com/office/powerpoint/2010/main" val="8063973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13" name="La función que usábamos para clasificar usando el clasificador de vector de soportes era:…"/>
              <p:cNvSpPr txBox="1">
                <a:spLocks noGrp="1"/>
              </p:cNvSpPr>
              <p:nvPr>
                <p:ph type="body" idx="1"/>
              </p:nvPr>
            </p:nvSpPr>
            <p:spPr>
              <a:xfrm>
                <a:off x="1295400" y="3710394"/>
                <a:ext cx="21869400" cy="9532780"/>
              </a:xfrm>
              <a:prstGeom prst="rect">
                <a:avLst/>
              </a:prstGeom>
            </p:spPr>
            <p:txBody>
              <a:bodyPr>
                <a:normAutofit fontScale="92500" lnSpcReduction="10000"/>
              </a:bodyPr>
              <a:lstStyle/>
              <a:p>
                <a:pPr defTabSz="537463">
                  <a:spcBef>
                    <a:spcPts val="3000"/>
                  </a:spcBef>
                  <a:defRPr sz="4232">
                    <a:latin typeface="Graphik Compact Regular"/>
                    <a:ea typeface="Graphik Compact Regular"/>
                    <a:cs typeface="Graphik Compact Regular"/>
                    <a:sym typeface="Graphik Compact Regular"/>
                  </a:defRPr>
                </a:pPr>
                <a:r>
                  <a:rPr lang="es-ES_tradnl" dirty="0"/>
                  <a:t>La función que usábamos para clasificar usando el </a:t>
                </a:r>
                <a:r>
                  <a:rPr lang="es-ES_tradnl" dirty="0">
                    <a:latin typeface="Graphik Compact Bold"/>
                    <a:ea typeface="Graphik Compact Bold"/>
                    <a:cs typeface="Graphik Compact Bold"/>
                    <a:sym typeface="Graphik Compact Bold"/>
                  </a:rPr>
                  <a:t>clasificador de vector de soportes</a:t>
                </a:r>
                <a:r>
                  <a:rPr lang="es-ES_tradnl" dirty="0"/>
                  <a:t> era:</a:t>
                </a:r>
                <a:br>
                  <a:rPr lang="es-ES_tradnl" dirty="0"/>
                </a:br>
                <a:endParaRPr lang="es-ES_tradnl" dirty="0"/>
              </a:p>
              <a:p>
                <a:pPr defTabSz="537463">
                  <a:spcBef>
                    <a:spcPts val="3000"/>
                  </a:spcBef>
                  <a:defRPr sz="4232">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b="0" i="1" smtClean="0">
                          <a:latin typeface="Cambria Math" panose="02040503050406030204" pitchFamily="18" charset="0"/>
                          <a:ea typeface="Cambria Math" panose="02040503050406030204" pitchFamily="18" charset="0"/>
                        </a:rPr>
                        <m:t>&gt;</m:t>
                      </m:r>
                    </m:oMath>
                  </m:oMathPara>
                </a14:m>
                <a:endParaRPr lang="es-ES_tradnl" sz="4400" dirty="0"/>
              </a:p>
              <a:p>
                <a:pPr defTabSz="537463">
                  <a:spcBef>
                    <a:spcPts val="3000"/>
                  </a:spcBef>
                  <a:defRPr sz="4232">
                    <a:latin typeface="Graphik Compact Regular"/>
                    <a:ea typeface="Graphik Compact Regular"/>
                    <a:cs typeface="Graphik Compact Regular"/>
                    <a:sym typeface="Graphik Compact Regular"/>
                  </a:defRPr>
                </a:pPr>
                <a:r>
                  <a:rPr lang="es-ES_tradnl" dirty="0"/>
                  <a:t>Se puede trabajar para llegar a la siguiente expresión:</a:t>
                </a:r>
                <a:br>
                  <a:rPr lang="es-ES_tradnl" dirty="0"/>
                </a:br>
                <a:endParaRPr lang="es-ES_tradnl" dirty="0"/>
              </a:p>
              <a:p>
                <a:pPr defTabSz="537463">
                  <a:spcBef>
                    <a:spcPts val="3000"/>
                  </a:spcBef>
                  <a:defRPr sz="4232">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𝑋</m:t>
                          </m:r>
                        </m:e>
                      </m:d>
                      <m:r>
                        <a:rPr lang="en-US" sz="40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r>
                            <m:rPr>
                              <m:nor/>
                            </m:rPr>
                            <a:rPr lang="es-ES_tradnl" dirty="0"/>
                            <m:t> </m:t>
                          </m:r>
                        </m:e>
                      </m:nary>
                    </m:oMath>
                  </m:oMathPara>
                </a14:m>
                <a:endParaRPr lang="es-ES_tradnl" dirty="0"/>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 </a:t>
                </a:r>
                <a14:m>
                  <m:oMath xmlns:m="http://schemas.openxmlformats.org/officeDocument/2006/math">
                    <m:r>
                      <a:rPr lang="en-US" i="1" smtClean="0">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oMath>
                </a14:m>
                <a:r>
                  <a:rPr lang="es-ES_tradnl" dirty="0"/>
                  <a:t> es el producto interno (o producto escalar) entre la observación de entrada y la i-</a:t>
                </a:r>
                <a:r>
                  <a:rPr lang="es-ES_tradnl" dirty="0" err="1"/>
                  <a:t>esima</a:t>
                </a:r>
                <a:r>
                  <a:rPr lang="es-ES_tradnl" dirty="0"/>
                  <a:t> observación de entrenamiento.</a:t>
                </a:r>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Hay n parámetros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oMath>
                </a14:m>
                <a:r>
                  <a:rPr lang="es-ES_tradnl" dirty="0"/>
                  <a:t>, uno por observación de entrenamiento.</a:t>
                </a:r>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El entrenar, para estimar los parámetros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rPr>
                      <m:t>,</m:t>
                    </m:r>
                    <m:r>
                      <a:rPr lang="en-US" i="1" smtClean="0">
                        <a:latin typeface="Cambria Math" panose="02040503050406030204" pitchFamily="18" charset="0"/>
                      </a:rPr>
                      <m:t> </m:t>
                    </m:r>
                  </m:oMath>
                </a14:m>
                <a:r>
                  <a:rPr lang="es-ES_tradnl" dirty="0"/>
                  <a:t>y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s-ES_tradnl" dirty="0"/>
                  <a:t>, se necesita </a:t>
                </a:r>
                <a14:m>
                  <m:oMath xmlns:m="http://schemas.openxmlformats.org/officeDocument/2006/math">
                    <m:d>
                      <m:dPr>
                        <m:ctrlPr>
                          <a:rPr lang="es-ES_tradnl" i="1" smtClean="0">
                            <a:latin typeface="Cambria Math" panose="02040503050406030204" pitchFamily="18" charset="0"/>
                          </a:rPr>
                        </m:ctrlPr>
                      </m:dPr>
                      <m:e>
                        <m:m>
                          <m:mPr>
                            <m:mcs>
                              <m:mc>
                                <m:mcPr>
                                  <m:count m:val="1"/>
                                  <m:mcJc m:val="center"/>
                                </m:mcPr>
                              </m:mc>
                            </m:mcs>
                            <m:ctrlPr>
                              <a:rPr lang="es-ES_tradnl" i="1" smtClean="0">
                                <a:latin typeface="Cambria Math" panose="02040503050406030204" pitchFamily="18" charset="0"/>
                              </a:rPr>
                            </m:ctrlPr>
                          </m:mPr>
                          <m:mr>
                            <m:e>
                              <m:r>
                                <m:rPr>
                                  <m:brk m:alnAt="7"/>
                                </m:rPr>
                                <a:rPr lang="en-US" b="0" i="1" smtClean="0">
                                  <a:latin typeface="Cambria Math" panose="02040503050406030204" pitchFamily="18" charset="0"/>
                                </a:rPr>
                                <m:t>𝑛</m:t>
                              </m:r>
                            </m:e>
                          </m:mr>
                          <m:mr>
                            <m:e>
                              <m:r>
                                <a:rPr lang="en-US" b="0" i="1" smtClean="0">
                                  <a:latin typeface="Cambria Math" panose="02040503050406030204" pitchFamily="18" charset="0"/>
                                </a:rPr>
                                <m:t>2</m:t>
                              </m:r>
                            </m:e>
                          </m:mr>
                        </m:m>
                      </m:e>
                    </m:d>
                  </m:oMath>
                </a14:m>
                <a:r>
                  <a:rPr lang="es-ES_tradnl" dirty="0"/>
                  <a:t> productos internos entre todos los pares de entrenamiento.</a:t>
                </a:r>
              </a:p>
            </p:txBody>
          </p:sp>
        </mc:Choice>
        <mc:Fallback xmlns="">
          <p:sp>
            <p:nvSpPr>
              <p:cNvPr id="513" name="La función que usábamos para clasificar usando el clasificador de vector de soportes era:…"/>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2728" t="-1731"/>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7E6E9765-AA2A-A697-8942-643D8CA288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1DB1597E-DD77-03B4-C729-BCF1D8E437A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spTree>
    <p:extLst>
      <p:ext uri="{BB962C8B-B14F-4D97-AF65-F5344CB8AC3E}">
        <p14:creationId xmlns:p14="http://schemas.microsoft.com/office/powerpoint/2010/main" val="69891281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21" name="Esta función para predecir, necesita de todos las observaciones del set de entrenamiento.…"/>
              <p:cNvSpPr txBox="1">
                <a:spLocks noGrp="1"/>
              </p:cNvSpPr>
              <p:nvPr>
                <p:ph type="body" idx="1"/>
              </p:nvPr>
            </p:nvSpPr>
            <p:spPr>
              <a:xfrm>
                <a:off x="1295400" y="3710394"/>
                <a:ext cx="21869400" cy="9532780"/>
              </a:xfrm>
              <a:prstGeom prst="rect">
                <a:avLst/>
              </a:prstGeom>
            </p:spPr>
            <p:txBody>
              <a:bodyPr>
                <a:normAutofit fontScale="92500" lnSpcReduction="10000"/>
              </a:bodyPr>
              <a:lstStyle/>
              <a:p>
                <a:pPr defTabSz="578358">
                  <a:spcBef>
                    <a:spcPts val="3200"/>
                  </a:spcBef>
                  <a:defRPr sz="4554">
                    <a:latin typeface="Graphik Compact Regular"/>
                    <a:ea typeface="Graphik Compact Regular"/>
                    <a:cs typeface="Graphik Compact Regular"/>
                    <a:sym typeface="Graphik Compact Regular"/>
                  </a:defRPr>
                </a:pPr>
                <a:endParaRPr lang="es-ES_tradnl" dirty="0"/>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𝑋</m:t>
                          </m:r>
                        </m:e>
                      </m:d>
                      <m:r>
                        <a:rPr lang="en-US" sz="4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r>
                            <m:rPr>
                              <m:nor/>
                            </m:rPr>
                            <a:rPr lang="es-ES_tradnl" dirty="0"/>
                            <m:t> </m:t>
                          </m:r>
                        </m:e>
                      </m:nary>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Esta función para predecir necesita de todas las observaciones del set de entrenamiento.</a:t>
                </a:r>
              </a:p>
              <a:p>
                <a:pPr defTabSz="578358">
                  <a:spcBef>
                    <a:spcPts val="3200"/>
                  </a:spcBef>
                  <a:defRPr sz="4554">
                    <a:latin typeface="Graphik Compact Regular"/>
                    <a:ea typeface="Graphik Compact Regular"/>
                    <a:cs typeface="Graphik Compact Regular"/>
                    <a:sym typeface="Graphik Compact Regular"/>
                  </a:defRPr>
                </a:pPr>
                <a:r>
                  <a:rPr lang="es-ES_tradnl" dirty="0"/>
                  <a:t>Sin embargo, resulta que α</a:t>
                </a:r>
                <a:r>
                  <a:rPr lang="es-ES_tradnl" baseline="-5999" dirty="0"/>
                  <a:t>i </a:t>
                </a:r>
                <a:r>
                  <a:rPr lang="es-ES_tradnl" dirty="0"/>
                  <a:t>es</a:t>
                </a:r>
                <a:r>
                  <a:rPr lang="es-ES_tradnl" dirty="0">
                    <a:solidFill>
                      <a:schemeClr val="accent5">
                        <a:hueOff val="-454429"/>
                        <a:lumOff val="-36805"/>
                      </a:schemeClr>
                    </a:solidFill>
                    <a:latin typeface="Graphik Compact Bold"/>
                    <a:ea typeface="Graphik Compact Bold"/>
                    <a:cs typeface="Graphik Compact Bold"/>
                    <a:sym typeface="Graphik Compact Bold"/>
                  </a:rPr>
                  <a:t> cero para aquellas observaciones que no son vectores de soporte</a:t>
                </a:r>
                <a:r>
                  <a:rPr lang="es-ES_tradnl" dirty="0"/>
                  <a:t>. De tal forma que realmente la función se puede reescribir:</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𝑋</m:t>
                          </m:r>
                        </m:e>
                      </m:d>
                      <m:r>
                        <a:rPr lang="en-US" sz="4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&gt;</m:t>
                          </m:r>
                        </m:e>
                      </m:nary>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Que normalmente involucra muchos menos términos.</a:t>
                </a:r>
              </a:p>
              <a:p>
                <a:pPr defTabSz="578358">
                  <a:spcBef>
                    <a:spcPts val="3200"/>
                  </a:spcBef>
                  <a:defRPr sz="4554">
                    <a:latin typeface="Graphik Compact Regular"/>
                    <a:ea typeface="Graphik Compact Regular"/>
                    <a:cs typeface="Graphik Compact Regular"/>
                    <a:sym typeface="Graphik Compact Regular"/>
                  </a:defRPr>
                </a:pPr>
                <a:r>
                  <a:rPr lang="es-ES_tradnl" dirty="0"/>
                  <a:t>Es decir, para usar el modelo de clasificador de vector de soportes y computar sus coeficientes, todo lo que se necesita es el </a:t>
                </a:r>
                <a:r>
                  <a:rPr lang="es-ES_tradnl" dirty="0">
                    <a:latin typeface="Graphik Compact Bold"/>
                    <a:ea typeface="Graphik Compact Bold"/>
                    <a:cs typeface="Graphik Compact Bold"/>
                    <a:sym typeface="Graphik Compact Bold"/>
                  </a:rPr>
                  <a:t>producto interno.</a:t>
                </a:r>
                <a:r>
                  <a:rPr lang="es-ES_tradnl" dirty="0"/>
                  <a:t> </a:t>
                </a:r>
              </a:p>
            </p:txBody>
          </p:sp>
        </mc:Choice>
        <mc:Fallback xmlns="">
          <p:sp>
            <p:nvSpPr>
              <p:cNvPr id="521" name="Esta función para predecir, necesita de todos las observaciones del set de entrenamient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277" t="-15846" r="-638" b="-2130"/>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2CFE3BCD-8C1C-7011-CA53-A66121BF82B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5063647-F253-CF00-49F9-A26708A4A27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46</a:t>
            </a:fld>
            <a:endParaRPr lang="en-US" sz="2800" dirty="0"/>
          </a:p>
        </p:txBody>
      </p:sp>
    </p:spTree>
    <p:extLst>
      <p:ext uri="{BB962C8B-B14F-4D97-AF65-F5344CB8AC3E}">
        <p14:creationId xmlns:p14="http://schemas.microsoft.com/office/powerpoint/2010/main" val="401881486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26" name="Ahora, podemos reemplazar al producto interno por una generalización del producto intern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Ahora, podemos reemplazar al producto interno por una generalización del producto interno:</a:t>
                </a:r>
                <a:br>
                  <a:rPr lang="es-ES_tradnl" dirty="0"/>
                </a:br>
                <a:endParaRPr lang="es-ES_tradnl" dirty="0"/>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r>
                        <a:rPr lang="en-US" b="0" i="1" smtClean="0">
                          <a:latin typeface="Cambria Math" panose="02040503050406030204" pitchFamily="18" charset="0"/>
                        </a:rPr>
                        <m:t>)</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donde K es una función que llamamos </a:t>
                </a:r>
                <a:r>
                  <a:rPr lang="es-ES_tradnl" dirty="0">
                    <a:latin typeface="Graphik Compact Bold"/>
                    <a:ea typeface="Graphik Compact Bold"/>
                    <a:cs typeface="Graphik Compact Bold"/>
                    <a:sym typeface="Graphik Compact Bold"/>
                  </a:rPr>
                  <a:t>función </a:t>
                </a:r>
                <a:r>
                  <a:rPr lang="es-ES_tradnl" dirty="0" err="1">
                    <a:latin typeface="Graphik Compact Bold"/>
                    <a:ea typeface="Graphik Compact Bold"/>
                    <a:cs typeface="Graphik Compact Bold"/>
                    <a:sym typeface="Graphik Compact Bold"/>
                  </a:rPr>
                  <a:t>kernel</a:t>
                </a:r>
                <a:r>
                  <a:rPr lang="es-ES_tradnl" dirty="0"/>
                  <a:t>. Un </a:t>
                </a:r>
                <a:r>
                  <a:rPr lang="es-ES_tradnl" dirty="0" err="1"/>
                  <a:t>kernel</a:t>
                </a:r>
                <a:r>
                  <a:rPr lang="es-ES_tradnl" dirty="0"/>
                  <a:t> o núcleo es una función que cuantifica la similitud entre dos vectores. Por ejemplo, si tenemos:</a:t>
                </a:r>
                <a:br>
                  <a:rPr lang="es-ES_tradnl" dirty="0"/>
                </a:br>
                <a:endParaRPr lang="es-ES_tradnl" dirty="0"/>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s-ES_tradnl" dirty="0"/>
              </a:p>
              <a:p>
                <a:pPr>
                  <a:defRPr sz="4600">
                    <a:latin typeface="Graphik Compact Regular"/>
                    <a:ea typeface="Graphik Compact Regular"/>
                    <a:cs typeface="Graphik Compact Regular"/>
                    <a:sym typeface="Graphik Compact Regular"/>
                  </a:defRPr>
                </a:pPr>
                <a:r>
                  <a:rPr lang="es-ES_tradnl" dirty="0"/>
                  <a:t>Volvemos al clasificador de vector de soportes con frontera lineal. Este </a:t>
                </a:r>
                <a:r>
                  <a:rPr lang="es-ES_tradnl" dirty="0" err="1"/>
                  <a:t>kernel</a:t>
                </a:r>
                <a:r>
                  <a:rPr lang="es-ES_tradnl" dirty="0"/>
                  <a:t> lineal en esencia está midiendo la similitud de las observaciones mediante una correlación de Pearson.</a:t>
                </a:r>
              </a:p>
            </p:txBody>
          </p:sp>
        </mc:Choice>
        <mc:Fallback xmlns="">
          <p:sp>
            <p:nvSpPr>
              <p:cNvPr id="526" name="Ahora, podemos reemplazar al producto interno por una generalización del producto intern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1335" b="-652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1387477F-5A7D-4674-C0C9-0E39FF3158B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54D4DDAA-9852-85E7-2B5E-9C800B3A2CF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47</a:t>
            </a:fld>
            <a:endParaRPr lang="en-US" sz="2800" dirty="0"/>
          </a:p>
        </p:txBody>
      </p:sp>
    </p:spTree>
    <p:extLst>
      <p:ext uri="{BB962C8B-B14F-4D97-AF65-F5344CB8AC3E}">
        <p14:creationId xmlns:p14="http://schemas.microsoft.com/office/powerpoint/2010/main" val="426475272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xmlns:a14="http://schemas.microsoft.com/office/drawing/2010/main">
        <mc:Choice Requires="a14">
          <p:sp>
            <p:nvSpPr>
              <p:cNvPr id="531" name="Pero también podemos obtener un kernel polinomial de grado d (d&gt;1):…"/>
              <p:cNvSpPr txBox="1">
                <a:spLocks noGrp="1"/>
              </p:cNvSpPr>
              <p:nvPr>
                <p:ph type="body" idx="1"/>
              </p:nvPr>
            </p:nvSpPr>
            <p:spPr>
              <a:xfrm>
                <a:off x="1295400" y="3710394"/>
                <a:ext cx="21869400" cy="9225244"/>
              </a:xfrm>
              <a:prstGeom prst="rect">
                <a:avLst/>
              </a:prstGeom>
            </p:spPr>
            <p:txBody>
              <a:bodyPr>
                <a:normAutofit lnSpcReduction="10000"/>
              </a:bodyPr>
              <a:lstStyle/>
              <a:p>
                <a:pPr defTabSz="578358">
                  <a:spcBef>
                    <a:spcPts val="3200"/>
                  </a:spcBef>
                  <a:defRPr sz="4554">
                    <a:latin typeface="Graphik Compact Regular"/>
                    <a:ea typeface="Graphik Compact Regular"/>
                    <a:cs typeface="Graphik Compact Regular"/>
                    <a:sym typeface="Graphik Compact Regular"/>
                  </a:defRPr>
                </a:pPr>
                <a:r>
                  <a:rPr lang="es-ES_tradnl" dirty="0"/>
                  <a:t>Pero también podemos obtener un </a:t>
                </a:r>
                <a:r>
                  <a:rPr lang="es-ES_tradnl" dirty="0" err="1"/>
                  <a:t>kernel</a:t>
                </a:r>
                <a:r>
                  <a:rPr lang="es-ES_tradnl" dirty="0"/>
                  <a:t> polinomial de grado d (d&gt;1):</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nary>
                            </m:e>
                          </m:d>
                        </m:e>
                        <m:sup>
                          <m:r>
                            <a:rPr lang="en-US" b="0" i="1" smtClean="0">
                              <a:latin typeface="Cambria Math" panose="02040503050406030204" pitchFamily="18" charset="0"/>
                            </a:rPr>
                            <m:t>𝑑</m:t>
                          </m:r>
                        </m:sup>
                      </m:sSup>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Lo que nos generará una frontera de decisión polinomial. </a:t>
                </a:r>
              </a:p>
              <a:p>
                <a:pPr defTabSz="578358">
                  <a:spcBef>
                    <a:spcPts val="3200"/>
                  </a:spcBef>
                  <a:defRPr sz="4554">
                    <a:latin typeface="Graphik Compact Regular"/>
                    <a:ea typeface="Graphik Compact Regular"/>
                    <a:cs typeface="Graphik Compact Regular"/>
                    <a:sym typeface="Graphik Compact Regular"/>
                  </a:defRPr>
                </a:pPr>
                <a:r>
                  <a:rPr lang="es-ES_tradnl" dirty="0"/>
                  <a:t>Otro </a:t>
                </a:r>
                <a:r>
                  <a:rPr lang="es-ES_tradnl" dirty="0" err="1"/>
                  <a:t>kernel</a:t>
                </a:r>
                <a:r>
                  <a:rPr lang="es-ES_tradnl" dirty="0"/>
                  <a:t> popular es </a:t>
                </a:r>
                <a:r>
                  <a:rPr lang="es-ES_tradnl" dirty="0" err="1"/>
                  <a:t>kernel</a:t>
                </a:r>
                <a:r>
                  <a:rPr lang="es-ES_tradnl" dirty="0"/>
                  <a:t> radial definido como:</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e>
                                <m:sup>
                                  <m:r>
                                    <a:rPr lang="en-US" b="0" i="1" smtClean="0">
                                      <a:latin typeface="Cambria Math" panose="02040503050406030204" pitchFamily="18" charset="0"/>
                                    </a:rPr>
                                    <m:t>2</m:t>
                                  </m:r>
                                </m:sup>
                              </m:sSup>
                            </m:e>
                          </m:nary>
                        </m:e>
                      </m:d>
                    </m:oMath>
                  </m:oMathPara>
                </a14:m>
                <a:br>
                  <a:rPr lang="es-ES_tradnl" dirty="0"/>
                </a:br>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Donde </a:t>
                </a:r>
                <a:r>
                  <a:rPr lang="es-ES_tradnl" dirty="0" err="1"/>
                  <a:t>γ</a:t>
                </a:r>
                <a:r>
                  <a:rPr lang="es-ES_tradnl" dirty="0"/>
                  <a:t> es una constante positiva. Este </a:t>
                </a:r>
                <a:r>
                  <a:rPr lang="es-ES_tradnl" dirty="0" err="1"/>
                  <a:t>kernel</a:t>
                </a:r>
                <a:r>
                  <a:rPr lang="es-ES_tradnl" dirty="0"/>
                  <a:t> nos permite obtener fronteras radiales. Este </a:t>
                </a:r>
                <a:r>
                  <a:rPr lang="es-ES_tradnl" dirty="0" err="1"/>
                  <a:t>kernel</a:t>
                </a:r>
                <a:r>
                  <a:rPr lang="es-ES_tradnl" dirty="0"/>
                  <a:t> se basa en la </a:t>
                </a:r>
                <a:r>
                  <a:rPr lang="es-ES_tradnl" dirty="0">
                    <a:latin typeface="Graphik Compact Bold"/>
                    <a:ea typeface="Graphik Compact Bold"/>
                    <a:cs typeface="Graphik Compact Bold"/>
                    <a:sym typeface="Graphik Compact Bold"/>
                  </a:rPr>
                  <a:t>distancia euclidiana</a:t>
                </a:r>
                <a:r>
                  <a:rPr lang="es-ES_tradnl" dirty="0"/>
                  <a:t>, con un efecto muy local.</a:t>
                </a:r>
              </a:p>
            </p:txBody>
          </p:sp>
        </mc:Choice>
        <mc:Fallback xmlns="">
          <p:sp>
            <p:nvSpPr>
              <p:cNvPr id="531" name="Pero también podemos obtener un kernel polinomial de grado d (d&gt;1):…"/>
              <p:cNvSpPr txBox="1">
                <a:spLocks noGrp="1" noRot="1" noChangeAspect="1" noMove="1" noResize="1" noEditPoints="1" noAdjustHandles="1" noChangeArrowheads="1" noChangeShapeType="1" noTextEdit="1"/>
              </p:cNvSpPr>
              <p:nvPr>
                <p:ph type="body" idx="1"/>
              </p:nvPr>
            </p:nvSpPr>
            <p:spPr>
              <a:xfrm>
                <a:off x="1295400" y="3710394"/>
                <a:ext cx="21869400" cy="9225244"/>
              </a:xfrm>
              <a:prstGeom prst="rect">
                <a:avLst/>
              </a:prstGeom>
              <a:blipFill>
                <a:blip r:embed="rId2"/>
                <a:stretch>
                  <a:fillRect l="-1393" t="-14993" b="-16644"/>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E8EE00A7-340C-D56F-8A45-091698479B5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287F643-E44A-57FF-8548-51C23E12941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48</a:t>
            </a:fld>
            <a:endParaRPr lang="en-US" sz="2800" dirty="0"/>
          </a:p>
        </p:txBody>
      </p:sp>
    </p:spTree>
    <p:extLst>
      <p:ext uri="{BB962C8B-B14F-4D97-AF65-F5344CB8AC3E}">
        <p14:creationId xmlns:p14="http://schemas.microsoft.com/office/powerpoint/2010/main" val="396883311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mc:Choice xmlns:a14="http://schemas.microsoft.com/office/drawing/2010/main" Requires="a14">
          <p:sp>
            <p:nvSpPr>
              <p:cNvPr id="536" name="Por lo que podemos a la función de decisión de la máquina de vector de soportes com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lo que podemos escribir a la función de decisión de la </a:t>
                </a:r>
                <a:r>
                  <a:rPr lang="es-ES_tradnl" dirty="0">
                    <a:latin typeface="Graphik Compact Bold"/>
                    <a:ea typeface="Graphik Compact Bold"/>
                    <a:cs typeface="Graphik Compact Bold"/>
                    <a:sym typeface="Graphik Compact Bold"/>
                  </a:rPr>
                  <a:t>máquina de vector de soportes</a:t>
                </a:r>
                <a:r>
                  <a:rPr lang="es-ES_tradnl" dirty="0"/>
                  <a:t> como:</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𝑓</m:t>
                      </m:r>
                      <m:d>
                        <m:dPr>
                          <m:ctrlPr>
                            <a:rPr lang="en-US" sz="5400" b="0" i="1" smtClean="0">
                              <a:latin typeface="Cambria Math" panose="02040503050406030204" pitchFamily="18" charset="0"/>
                            </a:rPr>
                          </m:ctrlPr>
                        </m:dPr>
                        <m:e>
                          <m:r>
                            <a:rPr lang="en-US" sz="5400" b="0" i="1" smtClean="0">
                              <a:latin typeface="Cambria Math" panose="02040503050406030204" pitchFamily="18" charset="0"/>
                            </a:rPr>
                            <m:t>𝑋</m:t>
                          </m:r>
                        </m:e>
                      </m:d>
                      <m:r>
                        <a:rPr lang="en-US" sz="54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𝐾</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𝑋</m:t>
                              </m:r>
                            </m:e>
                          </m:d>
                        </m:e>
                      </m:nary>
                    </m:oMath>
                  </m:oMathPara>
                </a14:m>
                <a:br>
                  <a:rPr lang="es-ES_tradnl" dirty="0"/>
                </a:br>
                <a:r>
                  <a:rPr lang="es-ES_tradnl" dirty="0"/>
                  <a:t>En el entrenamiento, la importancia de los vectores de soporte y el </a:t>
                </a:r>
                <a:r>
                  <a:rPr lang="es-ES_tradnl" dirty="0" err="1"/>
                  <a:t>hiperparámetro</a:t>
                </a:r>
                <a:r>
                  <a:rPr lang="es-ES_tradnl" dirty="0"/>
                  <a:t> C se mantienen. La gran diferencia es que ahora las fronteras de decisión no son necesariamente lineales y determinada por la función </a:t>
                </a:r>
                <a:r>
                  <a:rPr lang="es-ES_tradnl" dirty="0" err="1">
                    <a:latin typeface="Graphik Compact Bold"/>
                    <a:ea typeface="Graphik Compact Bold"/>
                    <a:cs typeface="Graphik Compact Bold"/>
                    <a:sym typeface="Graphik Compact Bold"/>
                  </a:rPr>
                  <a:t>kernel</a:t>
                </a:r>
                <a:r>
                  <a:rPr lang="es-ES_tradnl" dirty="0">
                    <a:latin typeface="Graphik Compact Bold"/>
                    <a:ea typeface="Graphik Compact Bold"/>
                    <a:cs typeface="Graphik Compact Bold"/>
                    <a:sym typeface="Graphik Compact Bold"/>
                  </a:rPr>
                  <a:t> elegida</a:t>
                </a:r>
                <a:r>
                  <a:rPr lang="es-ES_tradnl" dirty="0"/>
                  <a:t>. </a:t>
                </a:r>
              </a:p>
            </p:txBody>
          </p:sp>
        </mc:Choice>
        <mc:Fallback>
          <p:sp>
            <p:nvSpPr>
              <p:cNvPr id="536" name="Por lo que podemos a la función de decisión de la máquina de vector de soportes com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1318" r="-69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E5FD0978-A4B8-84EE-137B-B1FA922398C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6958890-9344-35CD-A9A0-2F9CB929E7A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49</a:t>
            </a:fld>
            <a:endParaRPr lang="en-US" sz="2800" dirty="0"/>
          </a:p>
        </p:txBody>
      </p:sp>
    </p:spTree>
    <p:extLst>
      <p:ext uri="{BB962C8B-B14F-4D97-AF65-F5344CB8AC3E}">
        <p14:creationId xmlns:p14="http://schemas.microsoft.com/office/powerpoint/2010/main" val="150438089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2" name="La clase anterior vimos validación cruzada para buscar ayudarnos a buscar los hiperparámetros que mejor se nos ajustan a nuestros modelos, permitiendo mantener la generalidad.…"/>
          <p:cNvSpPr txBox="1">
            <a:spLocks noGrp="1"/>
          </p:cNvSpPr>
          <p:nvPr>
            <p:ph type="body" idx="1"/>
          </p:nvPr>
        </p:nvSpPr>
        <p:spPr>
          <a:xfrm>
            <a:off x="1295400" y="3710394"/>
            <a:ext cx="21869400" cy="9532780"/>
          </a:xfrm>
          <a:prstGeom prst="rect">
            <a:avLst/>
          </a:prstGeom>
        </p:spPr>
        <p:txBody>
          <a:bodyPr/>
          <a:lstStyle/>
          <a:p>
            <a:pPr defTabSz="549148">
              <a:spcBef>
                <a:spcPts val="3100"/>
              </a:spcBef>
              <a:defRPr sz="4324">
                <a:latin typeface="Graphik Compact Regular"/>
                <a:ea typeface="Graphik Compact Regular"/>
                <a:cs typeface="Graphik Compact Regular"/>
                <a:sym typeface="Graphik Compact Regular"/>
              </a:defRPr>
            </a:pPr>
            <a:r>
              <a:rPr lang="es-ES_tradnl" dirty="0"/>
              <a:t>En Inteligencia Artificial se </a:t>
            </a:r>
            <a:r>
              <a:rPr lang="es-ES_tradnl" dirty="0" err="1"/>
              <a:t>vió</a:t>
            </a:r>
            <a:r>
              <a:rPr lang="es-ES_tradnl" dirty="0"/>
              <a:t> que validación cruzada nos sirve para buscar ayudarnos a buscar los hiper-parámetros que mejor se nos ajustan a nuestros modelos, permitiendo mantener la </a:t>
            </a:r>
            <a:r>
              <a:rPr lang="es-ES_tradnl" dirty="0">
                <a:latin typeface="Graphik Compact Bold"/>
                <a:ea typeface="Graphik Compact Bold"/>
                <a:cs typeface="Graphik Compact Bold"/>
                <a:sym typeface="Graphik Compact Bold"/>
              </a:rPr>
              <a:t>generalidad</a:t>
            </a:r>
            <a:r>
              <a:rPr lang="es-ES_tradnl" dirty="0"/>
              <a:t>. </a:t>
            </a:r>
          </a:p>
          <a:p>
            <a:pPr defTabSz="549148">
              <a:spcBef>
                <a:spcPts val="3100"/>
              </a:spcBef>
              <a:defRPr sz="4324">
                <a:latin typeface="Graphik Compact Regular"/>
                <a:ea typeface="Graphik Compact Regular"/>
                <a:cs typeface="Graphik Compact Regular"/>
                <a:sym typeface="Graphik Compact Regular"/>
              </a:defRPr>
            </a:pPr>
            <a:r>
              <a:rPr lang="es-ES_tradnl" dirty="0"/>
              <a:t>Pero por sí solo, no alcanza, necesitamos de alguna forma </a:t>
            </a:r>
            <a:r>
              <a:rPr lang="es-ES_tradnl" i="1" dirty="0">
                <a:solidFill>
                  <a:schemeClr val="accent6">
                    <a:lumOff val="-24999"/>
                  </a:schemeClr>
                </a:solidFill>
              </a:rPr>
              <a:t>movernos</a:t>
            </a:r>
            <a:r>
              <a:rPr lang="es-ES_tradnl" dirty="0"/>
              <a:t> por el espacio de búsqueda.</a:t>
            </a:r>
          </a:p>
          <a:p>
            <a:pPr defTabSz="549148">
              <a:spcBef>
                <a:spcPts val="3100"/>
              </a:spcBef>
              <a:defRPr sz="4324">
                <a:latin typeface="Graphik Compact Regular"/>
                <a:ea typeface="Graphik Compact Regular"/>
                <a:cs typeface="Graphik Compact Regular"/>
                <a:sym typeface="Graphik Compact Regular"/>
              </a:defRPr>
            </a:pPr>
            <a:r>
              <a:rPr lang="es-ES_tradnl" dirty="0"/>
              <a:t>Una búsqueda consiste en:</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modelo (de regresión o clasificación)</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espacio de parámetros</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b="1" dirty="0">
                <a:solidFill>
                  <a:schemeClr val="accent5"/>
                </a:solidFill>
              </a:rPr>
              <a:t>Un método de búsqueda o de muestreo de candidatos</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esquema de validación cruzada</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Una función de puntaje</a:t>
            </a:r>
          </a:p>
        </p:txBody>
      </p:sp>
      <p:sp>
        <p:nvSpPr>
          <p:cNvPr id="2" name="Footer Placeholder 4">
            <a:extLst>
              <a:ext uri="{FF2B5EF4-FFF2-40B4-BE49-F238E27FC236}">
                <a16:creationId xmlns:a16="http://schemas.microsoft.com/office/drawing/2014/main" id="{09C39E62-A9E5-CAEA-EF2E-1C9586BCA0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0C709BD-737E-E5BB-FDFE-DECC651F4EE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p:spTree>
    <p:extLst>
      <p:ext uri="{BB962C8B-B14F-4D97-AF65-F5344CB8AC3E}">
        <p14:creationId xmlns:p14="http://schemas.microsoft.com/office/powerpoint/2010/main" val="291092612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pic>
        <p:nvPicPr>
          <p:cNvPr id="540" name="path3sss7xxxxx275.png" descr="path3sss7xxxxx275.png"/>
          <p:cNvPicPr>
            <a:picLocks noChangeAspect="1"/>
          </p:cNvPicPr>
          <p:nvPr/>
        </p:nvPicPr>
        <p:blipFill>
          <a:blip r:embed="rId2"/>
          <a:stretch>
            <a:fillRect/>
          </a:stretch>
        </p:blipFill>
        <p:spPr>
          <a:xfrm>
            <a:off x="4525962" y="4384885"/>
            <a:ext cx="15408276" cy="7349512"/>
          </a:xfrm>
          <a:prstGeom prst="rect">
            <a:avLst/>
          </a:prstGeom>
          <a:ln w="12700">
            <a:miter lim="400000"/>
          </a:ln>
        </p:spPr>
      </p:pic>
      <p:sp>
        <p:nvSpPr>
          <p:cNvPr id="541" name="Kernel polinomial de orden 3"/>
          <p:cNvSpPr txBox="1"/>
          <p:nvPr/>
        </p:nvSpPr>
        <p:spPr>
          <a:xfrm>
            <a:off x="6051175" y="11952971"/>
            <a:ext cx="5271251"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spc="-36"/>
            </a:lvl1pPr>
          </a:lstStyle>
          <a:p>
            <a:r>
              <a:rPr lang="es-ES_tradnl" dirty="0" err="1"/>
              <a:t>Kernel</a:t>
            </a:r>
            <a:r>
              <a:rPr lang="es-ES_tradnl" dirty="0"/>
              <a:t> polinomial de orden 3</a:t>
            </a:r>
          </a:p>
        </p:txBody>
      </p:sp>
      <p:sp>
        <p:nvSpPr>
          <p:cNvPr id="542" name="Kernel radial"/>
          <p:cNvSpPr txBox="1"/>
          <p:nvPr/>
        </p:nvSpPr>
        <p:spPr>
          <a:xfrm>
            <a:off x="15424478" y="11952971"/>
            <a:ext cx="2357312"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spc="-36"/>
            </a:lvl1pPr>
          </a:lstStyle>
          <a:p>
            <a:r>
              <a:rPr lang="es-ES_tradnl" dirty="0" err="1"/>
              <a:t>Kernel</a:t>
            </a:r>
            <a:r>
              <a:rPr lang="es-ES_tradnl" dirty="0"/>
              <a:t> radial</a:t>
            </a:r>
          </a:p>
        </p:txBody>
      </p:sp>
      <p:sp>
        <p:nvSpPr>
          <p:cNvPr id="2" name="Footer Placeholder 4">
            <a:extLst>
              <a:ext uri="{FF2B5EF4-FFF2-40B4-BE49-F238E27FC236}">
                <a16:creationId xmlns:a16="http://schemas.microsoft.com/office/drawing/2014/main" id="{F1949C02-9D99-90C5-5AC6-CB1DEB1292E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8FA8A6F-243E-EC80-E960-C93292C1032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50</a:t>
            </a:fld>
            <a:endParaRPr lang="en-US" sz="2800" dirty="0"/>
          </a:p>
        </p:txBody>
      </p:sp>
    </p:spTree>
    <p:extLst>
      <p:ext uri="{BB962C8B-B14F-4D97-AF65-F5344CB8AC3E}">
        <p14:creationId xmlns:p14="http://schemas.microsoft.com/office/powerpoint/2010/main" val="350031470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545" name="Todo lo que estuvimos viendo, este clasificador es binario. Ese es su punto fuerte y está preparado para clasificar entre dos clases.…"/>
          <p:cNvSpPr txBox="1">
            <a:spLocks noGrp="1"/>
          </p:cNvSpPr>
          <p:nvPr>
            <p:ph type="body" idx="1"/>
          </p:nvPr>
        </p:nvSpPr>
        <p:spPr>
          <a:xfrm>
            <a:off x="1295400" y="3710394"/>
            <a:ext cx="21869400" cy="9532780"/>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Todo lo que estuvimos viendo, este clasificador es binario. Ese es su punto fuerte y está preparado para clasificar entre </a:t>
            </a:r>
            <a:r>
              <a:rPr lang="es-ES_tradnl" dirty="0">
                <a:latin typeface="Graphik Compact Bold"/>
                <a:ea typeface="Graphik Compact Bold"/>
                <a:cs typeface="Graphik Compact Bold"/>
                <a:sym typeface="Graphik Compact Bold"/>
              </a:rPr>
              <a:t>dos clases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Cómo hacemos para clasificar con más de dos clases:</a:t>
            </a:r>
          </a:p>
          <a:p>
            <a:pPr marL="1322927" lvl="1" indent="-707612" defTabSz="554990">
              <a:spcBef>
                <a:spcPts val="3100"/>
              </a:spcBef>
              <a:buClr>
                <a:srgbClr val="000000"/>
              </a:buClr>
              <a:buSzPct val="200000"/>
              <a:buChar char="•"/>
              <a:defRPr sz="4370">
                <a:latin typeface="Graphik Compact Regular"/>
                <a:ea typeface="Graphik Compact Regular"/>
                <a:cs typeface="Graphik Compact Regular"/>
                <a:sym typeface="Graphik Compact Regular"/>
              </a:defRPr>
            </a:pPr>
            <a:r>
              <a:rPr lang="es-ES_tradnl" dirty="0" err="1">
                <a:latin typeface="Graphik Compact Bold"/>
                <a:ea typeface="Graphik Compact Bold"/>
                <a:cs typeface="Graphik Compact Bold"/>
                <a:sym typeface="Graphik Compact Bold"/>
              </a:rPr>
              <a:t>One</a:t>
            </a:r>
            <a:r>
              <a:rPr lang="es-ES_tradnl" dirty="0">
                <a:latin typeface="Graphik Compact Bold"/>
                <a:ea typeface="Graphik Compact Bold"/>
                <a:cs typeface="Graphik Compact Bold"/>
                <a:sym typeface="Graphik Compact Bold"/>
              </a:rPr>
              <a:t>-vs-</a:t>
            </a:r>
            <a:r>
              <a:rPr lang="es-ES_tradnl" dirty="0" err="1">
                <a:latin typeface="Graphik Compact Bold"/>
                <a:ea typeface="Graphik Compact Bold"/>
                <a:cs typeface="Graphik Compact Bold"/>
                <a:sym typeface="Graphik Compact Bold"/>
              </a:rPr>
              <a:t>one</a:t>
            </a:r>
            <a:r>
              <a:rPr lang="es-ES_tradnl" dirty="0"/>
              <a:t>: En este caso es comparar a cada clase con otra, construyendo un SVM para cada par posible de clases. Una vez que tenemos entrenados los </a:t>
            </a:r>
            <a:r>
              <a:rPr lang="es-ES_tradnl" dirty="0" err="1"/>
              <a:t>SVMs</a:t>
            </a:r>
            <a:r>
              <a:rPr lang="es-ES_tradnl" dirty="0"/>
              <a:t>, la clasificación final de una predicción en una clase particular es dada por la clase que más votada por los clasificadores.</a:t>
            </a:r>
          </a:p>
          <a:p>
            <a:pPr marL="1322927" lvl="1" indent="-707612" defTabSz="554990">
              <a:spcBef>
                <a:spcPts val="3100"/>
              </a:spcBef>
              <a:buClr>
                <a:srgbClr val="000000"/>
              </a:buClr>
              <a:buSzPct val="200000"/>
              <a:buChar char="•"/>
              <a:defRPr sz="4370">
                <a:latin typeface="Graphik Compact Regular"/>
                <a:ea typeface="Graphik Compact Regular"/>
                <a:cs typeface="Graphik Compact Regular"/>
                <a:sym typeface="Graphik Compact Regular"/>
              </a:defRPr>
            </a:pPr>
            <a:r>
              <a:rPr lang="es-ES_tradnl" dirty="0" err="1">
                <a:latin typeface="Graphik Compact Bold"/>
                <a:ea typeface="Graphik Compact Bold"/>
                <a:cs typeface="Graphik Compact Bold"/>
                <a:sym typeface="Graphik Compact Bold"/>
              </a:rPr>
              <a:t>One</a:t>
            </a:r>
            <a:r>
              <a:rPr lang="es-ES_tradnl" dirty="0">
                <a:latin typeface="Graphik Compact Bold"/>
                <a:ea typeface="Graphik Compact Bold"/>
                <a:cs typeface="Graphik Compact Bold"/>
                <a:sym typeface="Graphik Compact Bold"/>
              </a:rPr>
              <a:t>-vs-</a:t>
            </a:r>
            <a:r>
              <a:rPr lang="es-ES_tradnl" dirty="0" err="1">
                <a:latin typeface="Graphik Compact Bold"/>
                <a:ea typeface="Graphik Compact Bold"/>
                <a:cs typeface="Graphik Compact Bold"/>
                <a:sym typeface="Graphik Compact Bold"/>
              </a:rPr>
              <a:t>all</a:t>
            </a:r>
            <a:r>
              <a:rPr lang="es-ES_tradnl" dirty="0"/>
              <a:t>: En este caso comparamos una clase contra el resto de las clases. Por lo que tendremos K </a:t>
            </a:r>
            <a:r>
              <a:rPr lang="es-ES_tradnl" dirty="0" err="1"/>
              <a:t>SVMs</a:t>
            </a:r>
            <a:r>
              <a:rPr lang="es-ES_tradnl" dirty="0"/>
              <a:t>, cada uno entrenado para comparar una clase en particular contra las restantes como un solo conjunto. Se asigna la clase a una predicción para el modelo que predice la clase con mayor confidencia usando los f(X) de los </a:t>
            </a:r>
            <a:r>
              <a:rPr lang="es-ES_tradnl" dirty="0" err="1"/>
              <a:t>SVMs</a:t>
            </a:r>
            <a:r>
              <a:rPr lang="es-ES_tradnl" dirty="0"/>
              <a:t>.</a:t>
            </a:r>
          </a:p>
        </p:txBody>
      </p:sp>
      <p:sp>
        <p:nvSpPr>
          <p:cNvPr id="2" name="Footer Placeholder 4">
            <a:extLst>
              <a:ext uri="{FF2B5EF4-FFF2-40B4-BE49-F238E27FC236}">
                <a16:creationId xmlns:a16="http://schemas.microsoft.com/office/drawing/2014/main" id="{11C3798E-C19F-3395-613F-D9FD8FC0DB6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617B7F2-6E35-B1A5-C064-5E446DC117D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51</a:t>
            </a:fld>
            <a:endParaRPr lang="en-US" sz="2800" dirty="0"/>
          </a:p>
        </p:txBody>
      </p:sp>
    </p:spTree>
    <p:extLst>
      <p:ext uri="{BB962C8B-B14F-4D97-AF65-F5344CB8AC3E}">
        <p14:creationId xmlns:p14="http://schemas.microsoft.com/office/powerpoint/2010/main" val="425701514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upport Vector Machine en regresión"/>
          <p:cNvSpPr txBox="1">
            <a:spLocks noGrp="1"/>
          </p:cNvSpPr>
          <p:nvPr>
            <p:ph type="body" sz="half" idx="1"/>
          </p:nvPr>
        </p:nvSpPr>
        <p:spPr>
          <a:prstGeom prst="rect">
            <a:avLst/>
          </a:prstGeom>
        </p:spPr>
        <p:txBody>
          <a:bodyPr/>
          <a:lstStyle>
            <a:lvl1pPr>
              <a:defRPr>
                <a:solidFill>
                  <a:srgbClr val="FFFFFF"/>
                </a:solidFill>
              </a:defRPr>
            </a:lvl1pPr>
          </a:lstStyle>
          <a:p>
            <a:r>
              <a:rPr dirty="0">
                <a:solidFill>
                  <a:schemeClr val="tx1"/>
                </a:solidFill>
              </a:rPr>
              <a:t>Support Vector Machine </a:t>
            </a:r>
            <a:r>
              <a:rPr dirty="0" err="1">
                <a:solidFill>
                  <a:schemeClr val="tx1"/>
                </a:solidFill>
              </a:rPr>
              <a:t>en</a:t>
            </a:r>
            <a:r>
              <a:rPr dirty="0">
                <a:solidFill>
                  <a:schemeClr val="tx1"/>
                </a:solidFill>
              </a:rPr>
              <a:t> </a:t>
            </a:r>
            <a:r>
              <a:rPr dirty="0" err="1">
                <a:solidFill>
                  <a:schemeClr val="tx1"/>
                </a:solidFill>
              </a:rPr>
              <a:t>regresión</a:t>
            </a:r>
            <a:endParaRPr dirty="0">
              <a:solidFill>
                <a:schemeClr val="tx1"/>
              </a:solidFill>
            </a:endParaRPr>
          </a:p>
        </p:txBody>
      </p:sp>
    </p:spTree>
    <p:extLst>
      <p:ext uri="{BB962C8B-B14F-4D97-AF65-F5344CB8AC3E}">
        <p14:creationId xmlns:p14="http://schemas.microsoft.com/office/powerpoint/2010/main" val="399316436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mc:AlternateContent xmlns:mc="http://schemas.openxmlformats.org/markup-compatibility/2006" xmlns:a14="http://schemas.microsoft.com/office/drawing/2010/main">
        <mc:Choice Requires="a14">
          <p:sp>
            <p:nvSpPr>
              <p:cNvPr id="550" name="Hasta ahora vimos a los SVM como un modelo de clasificación, y son más popular como modelo de clasificación pero podemos usar esta idea para realizar regresiones.…"/>
              <p:cNvSpPr txBox="1">
                <a:spLocks noGrp="1"/>
              </p:cNvSpPr>
              <p:nvPr>
                <p:ph type="body" idx="1"/>
              </p:nvPr>
            </p:nvSpPr>
            <p:spPr>
              <a:xfrm>
                <a:off x="1295400" y="3710394"/>
                <a:ext cx="21869400" cy="9532780"/>
              </a:xfrm>
              <a:prstGeom prst="rect">
                <a:avLst/>
              </a:prstGeom>
            </p:spPr>
            <p:txBody>
              <a:bodyPr>
                <a:normAutofit/>
              </a:bodyPr>
              <a:lstStyle/>
              <a:p>
                <a:pPr defTabSz="578358">
                  <a:spcBef>
                    <a:spcPts val="3200"/>
                  </a:spcBef>
                  <a:defRPr sz="4554">
                    <a:latin typeface="Graphik Compact Regular"/>
                    <a:ea typeface="Graphik Compact Regular"/>
                    <a:cs typeface="Graphik Compact Regular"/>
                    <a:sym typeface="Graphik Compact Regular"/>
                  </a:defRPr>
                </a:pPr>
                <a:r>
                  <a:rPr lang="es-ES_tradnl" dirty="0"/>
                  <a:t>Hasta ahora vimos a los SVM como un modelo de clasificación, y son más popular como modelo de clasificación, pero podemos usar esta idea para realizar regresiones.</a:t>
                </a:r>
              </a:p>
              <a:p>
                <a:pPr defTabSz="578358">
                  <a:spcBef>
                    <a:spcPts val="3200"/>
                  </a:spcBef>
                  <a:defRPr sz="4554">
                    <a:latin typeface="Graphik Compact Regular"/>
                    <a:ea typeface="Graphik Compact Regular"/>
                    <a:cs typeface="Graphik Compact Regular"/>
                    <a:sym typeface="Graphik Compact Regular"/>
                  </a:defRPr>
                </a:pPr>
                <a:r>
                  <a:rPr lang="es-ES_tradnl" dirty="0"/>
                  <a:t>Con solo cambiar la restricción, entendiendo que ahora tenemos que predecir un target continuo. </a:t>
                </a:r>
              </a:p>
              <a:p>
                <a:pPr defTabSz="578358">
                  <a:spcBef>
                    <a:spcPts val="3200"/>
                  </a:spcBef>
                  <a:defRPr sz="4554">
                    <a:latin typeface="Graphik Compact Regular"/>
                    <a:ea typeface="Graphik Compact Regular"/>
                    <a:cs typeface="Graphik Compact Regular"/>
                    <a:sym typeface="Graphik Compact Regular"/>
                  </a:defRPr>
                </a:pPr>
                <a:r>
                  <a:rPr lang="es-ES_tradnl" dirty="0"/>
                  <a:t>Si cambiamos la restricción del </a:t>
                </a:r>
                <a:r>
                  <a:rPr lang="es-ES_tradnl" dirty="0" err="1">
                    <a:latin typeface="Graphik Compact Bold"/>
                    <a:ea typeface="Graphik Compact Bold"/>
                    <a:cs typeface="Graphik Compact Bold"/>
                    <a:sym typeface="Graphik Compact Bold"/>
                  </a:rPr>
                  <a:t>Maximal</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Margin</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Classifier</a:t>
                </a:r>
                <a:r>
                  <a:rPr lang="es-ES_tradnl" dirty="0"/>
                  <a:t>:</a:t>
                </a:r>
                <a:br>
                  <a:rPr lang="es-ES_tradnl" dirty="0"/>
                </a:br>
                <a:endParaRPr lang="es-ES_tradnl" dirty="0"/>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a:rPr lang="en-US" sz="4800" i="1">
                              <a:latin typeface="Cambria Math" panose="02040503050406030204" pitchFamily="18" charset="0"/>
                            </a:rPr>
                            <m:t>𝑦</m:t>
                          </m:r>
                        </m:e>
                        <m:sub>
                          <m:r>
                            <a:rPr lang="en-US" sz="4800" i="1">
                              <a:latin typeface="Cambria Math" panose="02040503050406030204" pitchFamily="18" charset="0"/>
                            </a:rPr>
                            <m:t>𝑖</m:t>
                          </m:r>
                        </m:sub>
                      </m:sSub>
                      <m:d>
                        <m:dPr>
                          <m:ctrlPr>
                            <a:rPr lang="en-US" sz="4800" i="1">
                              <a:latin typeface="Cambria Math" panose="02040503050406030204" pitchFamily="18" charset="0"/>
                            </a:rPr>
                          </m:ctrlPr>
                        </m:dPr>
                        <m:e>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m:t>
                              </m:r>
                              <m:r>
                                <a:rPr lang="en-US" sz="4800" i="1">
                                  <a:latin typeface="Cambria Math" panose="02040503050406030204" pitchFamily="18" charset="0"/>
                                </a:rPr>
                                <m:t>1</m:t>
                              </m:r>
                            </m:sub>
                          </m:sSub>
                          <m:r>
                            <m:rPr>
                              <m:nor/>
                            </m:rPr>
                            <a:rPr lang="es-ES_tradnl" sz="4800" dirty="0"/>
                            <m:t>+ …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𝑝</m:t>
                              </m:r>
                            </m:sub>
                          </m:sSub>
                          <m:r>
                            <m:rPr>
                              <m:nor/>
                            </m:rPr>
                            <a:rPr lang="es-ES_tradnl" sz="4800" dirty="0"/>
                            <m:t> </m:t>
                          </m:r>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𝑖𝑝</m:t>
                              </m:r>
                            </m:sub>
                          </m:sSub>
                        </m:e>
                      </m:d>
                      <m:r>
                        <a:rPr lang="en-US" sz="4800" i="1" smtClean="0">
                          <a:latin typeface="Cambria Math" panose="02040503050406030204" pitchFamily="18" charset="0"/>
                          <a:ea typeface="Cambria Math" panose="02040503050406030204" pitchFamily="18" charset="0"/>
                        </a:rPr>
                        <m:t>≥</m:t>
                      </m:r>
                      <m:r>
                        <a:rPr lang="en-US" sz="4800" i="1">
                          <a:latin typeface="Cambria Math" panose="02040503050406030204" pitchFamily="18" charset="0"/>
                        </a:rPr>
                        <m:t>𝑀</m:t>
                      </m:r>
                      <m:r>
                        <a:rPr lang="en-US" sz="4800" b="0" i="1" smtClean="0">
                          <a:latin typeface="Cambria Math" panose="02040503050406030204" pitchFamily="18" charset="0"/>
                        </a:rPr>
                        <m:t>       </m:t>
                      </m:r>
                      <m:r>
                        <a:rPr lang="en-US" sz="4800" i="1">
                          <a:latin typeface="Cambria Math" panose="02040503050406030204" pitchFamily="18" charset="0"/>
                        </a:rPr>
                        <m:t>∀</m:t>
                      </m:r>
                      <m:r>
                        <a:rPr lang="en-US" sz="4800" i="1">
                          <a:latin typeface="Cambria Math" panose="02040503050406030204" pitchFamily="18" charset="0"/>
                        </a:rPr>
                        <m:t>𝑖</m:t>
                      </m:r>
                      <m:r>
                        <a:rPr lang="en-US" sz="4800" i="1">
                          <a:latin typeface="Cambria Math" panose="02040503050406030204" pitchFamily="18" charset="0"/>
                        </a:rPr>
                        <m:t>=1, 2,…,</m:t>
                      </m:r>
                      <m:r>
                        <a:rPr lang="en-US" sz="4800" i="1">
                          <a:latin typeface="Cambria Math" panose="02040503050406030204" pitchFamily="18" charset="0"/>
                        </a:rPr>
                        <m:t>𝑛</m:t>
                      </m:r>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por </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i="1" smtClean="0">
                          <a:latin typeface="Cambria Math" panose="02040503050406030204" pitchFamily="18" charset="0"/>
                          <a:ea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 2,…,</m:t>
                      </m:r>
                      <m:r>
                        <a:rPr lang="en-US" sz="4400" i="1">
                          <a:latin typeface="Cambria Math" panose="02040503050406030204" pitchFamily="18" charset="0"/>
                        </a:rPr>
                        <m:t>𝑛</m:t>
                      </m:r>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podemos realizar regresiones.</a:t>
                </a:r>
              </a:p>
            </p:txBody>
          </p:sp>
        </mc:Choice>
        <mc:Fallback xmlns="">
          <p:sp>
            <p:nvSpPr>
              <p:cNvPr id="550" name="Hasta ahora vimos a los SVM como un modelo de clasificación, y son más popular como modelo de clasificación pero podemos usar esta idea para realizar regresion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0A1B8A54-2603-BE2F-CDD9-3776D31261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31C2B11-2DED-34D0-D5DC-331F82A0631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53</a:t>
            </a:fld>
            <a:endParaRPr lang="en-US" sz="2800" dirty="0"/>
          </a:p>
        </p:txBody>
      </p:sp>
    </p:spTree>
    <p:extLst>
      <p:ext uri="{BB962C8B-B14F-4D97-AF65-F5344CB8AC3E}">
        <p14:creationId xmlns:p14="http://schemas.microsoft.com/office/powerpoint/2010/main" val="393730872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59" name="Lo que se optimiza ahora es el hiperplano que mejor que logra meter a todos los puntos de entrenamiento dentro del margen, minimizando el valor del margen."/>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Lo que se optimiza ahora es el hiperplano que mejor que logra meter a todos los puntos de entrenamiento dentro del margen, minimizando el valor del margen. </a:t>
            </a:r>
          </a:p>
        </p:txBody>
      </p:sp>
      <p:pic>
        <p:nvPicPr>
          <p:cNvPr id="560" name="text15dsds97s0.png" descr="text15dsds97s0.png"/>
          <p:cNvPicPr>
            <a:picLocks noChangeAspect="1"/>
          </p:cNvPicPr>
          <p:nvPr/>
        </p:nvPicPr>
        <p:blipFill>
          <a:blip r:embed="rId2"/>
          <a:stretch>
            <a:fillRect/>
          </a:stretch>
        </p:blipFill>
        <p:spPr>
          <a:xfrm>
            <a:off x="1234458" y="5724702"/>
            <a:ext cx="7650707" cy="7661429"/>
          </a:xfrm>
          <a:prstGeom prst="rect">
            <a:avLst/>
          </a:prstGeom>
          <a:ln w="12700">
            <a:miter lim="400000"/>
          </a:ln>
        </p:spPr>
      </p:pic>
      <p:sp>
        <p:nvSpPr>
          <p:cNvPr id="562" name="Entonces una vez que se tiene el modelo entrenado, se puede usar para regresión con la formula:"/>
          <p:cNvSpPr txBox="1"/>
          <p:nvPr/>
        </p:nvSpPr>
        <p:spPr>
          <a:xfrm>
            <a:off x="9151412" y="5878612"/>
            <a:ext cx="14426135" cy="1235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600" spc="-45"/>
            </a:lvl1pPr>
          </a:lstStyle>
          <a:p>
            <a:r>
              <a:rPr lang="es-ES_tradnl" dirty="0"/>
              <a:t>Entonces una vez que se tiene el modelo entrenado, se puede usar para regresión con la formula:</a:t>
            </a:r>
          </a:p>
        </p:txBody>
      </p:sp>
      <p:sp>
        <p:nvSpPr>
          <p:cNvPr id="2" name="Footer Placeholder 4">
            <a:extLst>
              <a:ext uri="{FF2B5EF4-FFF2-40B4-BE49-F238E27FC236}">
                <a16:creationId xmlns:a16="http://schemas.microsoft.com/office/drawing/2014/main" id="{40A9B5E0-0874-1E7E-7764-091651951A78}"/>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D87DF4E-2C9D-916D-9A2D-3714454883B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54</a:t>
            </a:fld>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D9F876-DC54-38FB-EC8D-E589E81136F7}"/>
                  </a:ext>
                </a:extLst>
              </p:cNvPr>
              <p:cNvSpPr txBox="1"/>
              <p:nvPr/>
            </p:nvSpPr>
            <p:spPr>
              <a:xfrm>
                <a:off x="10267166" y="7628154"/>
                <a:ext cx="12194626" cy="675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ECD9F876-DC54-38FB-EC8D-E589E81136F7}"/>
                  </a:ext>
                </a:extLst>
              </p:cNvPr>
              <p:cNvSpPr txBox="1">
                <a:spLocks noRot="1" noChangeAspect="1" noMove="1" noResize="1" noEditPoints="1" noAdjustHandles="1" noChangeArrowheads="1" noChangeShapeType="1" noTextEdit="1"/>
              </p:cNvSpPr>
              <p:nvPr/>
            </p:nvSpPr>
            <p:spPr>
              <a:xfrm>
                <a:off x="10267166" y="7628154"/>
                <a:ext cx="12194626" cy="675826"/>
              </a:xfrm>
              <a:prstGeom prst="rect">
                <a:avLst/>
              </a:prstGeom>
              <a:blipFill>
                <a:blip r:embed="rId3"/>
                <a:stretch>
                  <a:fillRect t="-38889" b="-29630"/>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56968027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65" name="Lo que se optimiza ahora es el hiperplano que mejor que logra meter a todos los puntos de entrenamiento dentro del margen, minimizando el valor del margen."/>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Lo que se optimiza ahora es el hiperplano que mejor que logra meter a todos los puntos de entrenamiento dentro del margen, minimizando el valor del margen. </a:t>
            </a:r>
          </a:p>
        </p:txBody>
      </p:sp>
      <p:pic>
        <p:nvPicPr>
          <p:cNvPr id="566" name="text15dsds972.png" descr="text15dsds972.png"/>
          <p:cNvPicPr>
            <a:picLocks noChangeAspect="1"/>
          </p:cNvPicPr>
          <p:nvPr/>
        </p:nvPicPr>
        <p:blipFill>
          <a:blip r:embed="rId2"/>
          <a:srcRect l="69" r="69"/>
          <a:stretch>
            <a:fillRect/>
          </a:stretch>
        </p:blipFill>
        <p:spPr>
          <a:xfrm>
            <a:off x="1234458" y="5724702"/>
            <a:ext cx="7650707" cy="7661429"/>
          </a:xfrm>
          <a:prstGeom prst="rect">
            <a:avLst/>
          </a:prstGeom>
          <a:ln w="12700">
            <a:miter lim="400000"/>
          </a:ln>
        </p:spPr>
      </p:pic>
      <p:sp>
        <p:nvSpPr>
          <p:cNvPr id="567" name="Entonces una vez que se tiene el modelo entrenado, se puede usar para regresión con la formula:…"/>
          <p:cNvSpPr txBox="1"/>
          <p:nvPr/>
        </p:nvSpPr>
        <p:spPr>
          <a:xfrm>
            <a:off x="9151412" y="6101336"/>
            <a:ext cx="14426135" cy="6022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600" spc="-45"/>
            </a:pPr>
            <a:r>
              <a:rPr lang="es-ES_tradnl" dirty="0"/>
              <a:t>Entonces una vez que se tiene el modelo entrenado, se puede usar para regresión con la formula:</a:t>
            </a:r>
          </a:p>
          <a:p>
            <a:pPr algn="l">
              <a:defRPr sz="4600" spc="-45"/>
            </a:pPr>
            <a:endParaRPr lang="es-ES_tradnl" dirty="0"/>
          </a:p>
          <a:p>
            <a:pPr algn="l">
              <a:defRPr sz="4600" spc="-45"/>
            </a:pPr>
            <a:endParaRPr lang="es-ES_tradnl" dirty="0"/>
          </a:p>
          <a:p>
            <a:pPr algn="l">
              <a:defRPr sz="4600" spc="-45"/>
            </a:pPr>
            <a:r>
              <a:rPr lang="es-ES_tradnl" dirty="0"/>
              <a:t>Igual que en el caso de clasificación, una observación de entrenamiento muy alejada del resto puede cambiar radicalmente a la regresión. </a:t>
            </a:r>
          </a:p>
          <a:p>
            <a:pPr algn="l">
              <a:defRPr sz="4600" spc="-45"/>
            </a:pPr>
            <a:endParaRPr lang="es-ES_tradnl" dirty="0"/>
          </a:p>
          <a:p>
            <a:pPr algn="l">
              <a:defRPr sz="4600" spc="-45"/>
            </a:pPr>
            <a:r>
              <a:rPr lang="es-ES_tradnl" dirty="0"/>
              <a:t>Por lo que se debe incorporar la misma idea de permitir que algunas observaciones puedan estar por fuera.</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EF971A-B62C-AC03-35DE-2F4A6172A67F}"/>
                  </a:ext>
                </a:extLst>
              </p:cNvPr>
              <p:cNvSpPr txBox="1"/>
              <p:nvPr/>
            </p:nvSpPr>
            <p:spPr>
              <a:xfrm>
                <a:off x="10267166" y="7628154"/>
                <a:ext cx="12194626" cy="675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2" name="TextBox 1">
                <a:extLst>
                  <a:ext uri="{FF2B5EF4-FFF2-40B4-BE49-F238E27FC236}">
                    <a16:creationId xmlns:a16="http://schemas.microsoft.com/office/drawing/2014/main" id="{2AEF971A-B62C-AC03-35DE-2F4A6172A67F}"/>
                  </a:ext>
                </a:extLst>
              </p:cNvPr>
              <p:cNvSpPr txBox="1">
                <a:spLocks noRot="1" noChangeAspect="1" noMove="1" noResize="1" noEditPoints="1" noAdjustHandles="1" noChangeArrowheads="1" noChangeShapeType="1" noTextEdit="1"/>
              </p:cNvSpPr>
              <p:nvPr/>
            </p:nvSpPr>
            <p:spPr>
              <a:xfrm>
                <a:off x="10267166" y="7628154"/>
                <a:ext cx="12194626" cy="675826"/>
              </a:xfrm>
              <a:prstGeom prst="rect">
                <a:avLst/>
              </a:prstGeom>
              <a:blipFill>
                <a:blip r:embed="rId3"/>
                <a:stretch>
                  <a:fillRect t="-38889" b="-29630"/>
                </a:stretch>
              </a:blipFill>
              <a:ln w="12700" cap="flat">
                <a:noFill/>
                <a:miter lim="400000"/>
              </a:ln>
              <a:effectLst/>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58106CC6-B8F4-E71B-94BF-322187E93B83}"/>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60B88C65-86DF-7B73-FCE8-89475BE40DB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55</a:t>
            </a:fld>
            <a:endParaRPr lang="en-US" sz="2800" dirty="0"/>
          </a:p>
        </p:txBody>
      </p:sp>
    </p:spTree>
    <p:extLst>
      <p:ext uri="{BB962C8B-B14F-4D97-AF65-F5344CB8AC3E}">
        <p14:creationId xmlns:p14="http://schemas.microsoft.com/office/powerpoint/2010/main" val="397603163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71" name="Entonces para evitar esto, agregamos un hiperparámetro que nos permite tener algunas observaciones fuera de la zona de margen."/>
          <p:cNvSpPr txBox="1">
            <a:spLocks noGrp="1"/>
          </p:cNvSpPr>
          <p:nvPr>
            <p:ph type="body" idx="1"/>
          </p:nvPr>
        </p:nvSpPr>
        <p:spPr>
          <a:xfrm>
            <a:off x="1481666" y="3698327"/>
            <a:ext cx="21869401" cy="9532779"/>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Entonces para evitar esto, agregamos un </a:t>
            </a:r>
            <a:r>
              <a:rPr lang="es-ES_tradnl" dirty="0" err="1"/>
              <a:t>hiperparámetro</a:t>
            </a:r>
            <a:r>
              <a:rPr lang="es-ES_tradnl" dirty="0"/>
              <a:t> que nos permite tener algunas observaciones fuera de la zona de margen. </a:t>
            </a:r>
          </a:p>
        </p:txBody>
      </p:sp>
      <p:sp>
        <p:nvSpPr>
          <p:cNvPr id="574" name="Y la restricción es:"/>
          <p:cNvSpPr txBox="1"/>
          <p:nvPr/>
        </p:nvSpPr>
        <p:spPr>
          <a:xfrm>
            <a:off x="10264647" y="8130266"/>
            <a:ext cx="13312900" cy="668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600" spc="-45"/>
            </a:lvl1pPr>
          </a:lstStyle>
          <a:p>
            <a:r>
              <a:rPr lang="es-ES_tradnl" dirty="0"/>
              <a:t>Y la restricción es:</a:t>
            </a:r>
          </a:p>
        </p:txBody>
      </p:sp>
      <p:pic>
        <p:nvPicPr>
          <p:cNvPr id="578" name="text15dsds973.png" descr="text15dsds973.png"/>
          <p:cNvPicPr>
            <a:picLocks noChangeAspect="1"/>
          </p:cNvPicPr>
          <p:nvPr/>
        </p:nvPicPr>
        <p:blipFill>
          <a:blip r:embed="rId2"/>
          <a:stretch>
            <a:fillRect/>
          </a:stretch>
        </p:blipFill>
        <p:spPr>
          <a:xfrm>
            <a:off x="1234458" y="5724702"/>
            <a:ext cx="7650707" cy="7661429"/>
          </a:xfrm>
          <a:prstGeom prst="rect">
            <a:avLst/>
          </a:prstGeom>
          <a:ln w="12700">
            <a:miter lim="400000"/>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71B186-5D74-0658-93D7-8FE74C4BC651}"/>
                  </a:ext>
                </a:extLst>
              </p:cNvPr>
              <p:cNvSpPr txBox="1"/>
              <p:nvPr/>
            </p:nvSpPr>
            <p:spPr>
              <a:xfrm>
                <a:off x="10253059" y="6134597"/>
                <a:ext cx="3774174"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d>
                            <m:dPr>
                              <m:ctrlPr>
                                <a:rPr lang="en-US" sz="4000" b="0" i="1" smtClean="0">
                                  <a:latin typeface="Cambria Math" panose="02040503050406030204" pitchFamily="18" charset="0"/>
                                </a:rPr>
                              </m:ctrlPr>
                            </m:dPr>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r>
                                <a:rPr lang="en-US" sz="4000" b="0" i="1" smtClean="0">
                                  <a:latin typeface="Cambria Math" panose="02040503050406030204" pitchFamily="18" charset="0"/>
                                </a:rPr>
                                <m:t>+</m:t>
                              </m:r>
                              <m:sSubSup>
                                <m:sSubSupPr>
                                  <m:ctrlPr>
                                    <a:rPr lang="en-US" sz="4000" b="0" i="1" smtClean="0">
                                      <a:latin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𝜖</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e>
                          </m:d>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xmlns="">
          <p:sp>
            <p:nvSpPr>
              <p:cNvPr id="2" name="TextBox 1">
                <a:extLst>
                  <a:ext uri="{FF2B5EF4-FFF2-40B4-BE49-F238E27FC236}">
                    <a16:creationId xmlns:a16="http://schemas.microsoft.com/office/drawing/2014/main" id="{9D71B186-5D74-0658-93D7-8FE74C4BC651}"/>
                  </a:ext>
                </a:extLst>
              </p:cNvPr>
              <p:cNvSpPr txBox="1">
                <a:spLocks noRot="1" noChangeAspect="1" noMove="1" noResize="1" noEditPoints="1" noAdjustHandles="1" noChangeArrowheads="1" noChangeShapeType="1" noTextEdit="1"/>
              </p:cNvSpPr>
              <p:nvPr/>
            </p:nvSpPr>
            <p:spPr>
              <a:xfrm>
                <a:off x="10253059" y="6134597"/>
                <a:ext cx="3774174" cy="1446806"/>
              </a:xfrm>
              <a:prstGeom prst="rect">
                <a:avLst/>
              </a:prstGeom>
              <a:blipFill>
                <a:blip r:embed="rId3"/>
                <a:stretch>
                  <a:fillRect l="-49329" t="-150862" b="-20948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380A80-2C69-FA39-342F-02A27D013D4C}"/>
                  </a:ext>
                </a:extLst>
              </p:cNvPr>
              <p:cNvSpPr txBox="1"/>
              <p:nvPr/>
            </p:nvSpPr>
            <p:spPr>
              <a:xfrm>
                <a:off x="15695724" y="6492028"/>
                <a:ext cx="2203552" cy="5954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r>
                        <a:rPr lang="en-US" sz="4000" b="0" i="1" smtClean="0">
                          <a:latin typeface="Cambria Math" panose="02040503050406030204" pitchFamily="18" charset="0"/>
                        </a:rPr>
                        <m:t>,</m:t>
                      </m:r>
                      <m:sSubSup>
                        <m:sSubSupPr>
                          <m:ctrlPr>
                            <a:rPr lang="en-US" sz="4000" i="1">
                              <a:latin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up>
                          <m:r>
                            <a:rPr lang="en-US" sz="4000" i="1">
                              <a:latin typeface="Cambria Math" panose="02040503050406030204" pitchFamily="18" charset="0"/>
                            </a:rPr>
                            <m:t>∗</m:t>
                          </m:r>
                        </m:sup>
                      </m:sSubSup>
                      <m:r>
                        <a:rPr lang="en-US" sz="400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0</m:t>
                      </m:r>
                    </m:oMath>
                  </m:oMathPara>
                </a14:m>
                <a:endParaRPr lang="es-ES_tradnl" dirty="0"/>
              </a:p>
            </p:txBody>
          </p:sp>
        </mc:Choice>
        <mc:Fallback xmlns="">
          <p:sp>
            <p:nvSpPr>
              <p:cNvPr id="3" name="TextBox 2">
                <a:extLst>
                  <a:ext uri="{FF2B5EF4-FFF2-40B4-BE49-F238E27FC236}">
                    <a16:creationId xmlns:a16="http://schemas.microsoft.com/office/drawing/2014/main" id="{C2380A80-2C69-FA39-342F-02A27D013D4C}"/>
                  </a:ext>
                </a:extLst>
              </p:cNvPr>
              <p:cNvSpPr txBox="1">
                <a:spLocks noRot="1" noChangeAspect="1" noMove="1" noResize="1" noEditPoints="1" noAdjustHandles="1" noChangeArrowheads="1" noChangeShapeType="1" noTextEdit="1"/>
              </p:cNvSpPr>
              <p:nvPr/>
            </p:nvSpPr>
            <p:spPr>
              <a:xfrm>
                <a:off x="15695724" y="6492028"/>
                <a:ext cx="2203552" cy="595419"/>
              </a:xfrm>
              <a:prstGeom prst="rect">
                <a:avLst/>
              </a:prstGeom>
              <a:blipFill>
                <a:blip r:embed="rId4"/>
                <a:stretch>
                  <a:fillRect l="-2874" t="-2083" r="-575"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39B460-76B7-B61B-AB72-1BB6F6682BE1}"/>
                  </a:ext>
                </a:extLst>
              </p:cNvPr>
              <p:cNvSpPr txBox="1"/>
              <p:nvPr/>
            </p:nvSpPr>
            <p:spPr>
              <a:xfrm>
                <a:off x="19110222" y="6492412"/>
                <a:ext cx="278704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𝑖</m:t>
                      </m:r>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𝑛</m:t>
                      </m:r>
                    </m:oMath>
                  </m:oMathPara>
                </a14:m>
                <a:endParaRPr lang="es-ES_tradnl" dirty="0"/>
              </a:p>
            </p:txBody>
          </p:sp>
        </mc:Choice>
        <mc:Fallback xmlns="">
          <p:sp>
            <p:nvSpPr>
              <p:cNvPr id="4" name="TextBox 3">
                <a:extLst>
                  <a:ext uri="{FF2B5EF4-FFF2-40B4-BE49-F238E27FC236}">
                    <a16:creationId xmlns:a16="http://schemas.microsoft.com/office/drawing/2014/main" id="{A839B460-76B7-B61B-AB72-1BB6F6682BE1}"/>
                  </a:ext>
                </a:extLst>
              </p:cNvPr>
              <p:cNvSpPr txBox="1">
                <a:spLocks noRot="1" noChangeAspect="1" noMove="1" noResize="1" noEditPoints="1" noAdjustHandles="1" noChangeArrowheads="1" noChangeShapeType="1" noTextEdit="1"/>
              </p:cNvSpPr>
              <p:nvPr/>
            </p:nvSpPr>
            <p:spPr>
              <a:xfrm>
                <a:off x="19110222" y="6492412"/>
                <a:ext cx="2787045" cy="595035"/>
              </a:xfrm>
              <a:prstGeom prst="rect">
                <a:avLst/>
              </a:prstGeom>
              <a:blipFill>
                <a:blip r:embed="rId5"/>
                <a:stretch>
                  <a:fillRect l="-3167" b="-208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0F8367-66E7-D5BA-3271-6DBC6BECC0AF}"/>
                  </a:ext>
                </a:extLst>
              </p:cNvPr>
              <p:cNvSpPr txBox="1"/>
              <p:nvPr/>
            </p:nvSpPr>
            <p:spPr>
              <a:xfrm>
                <a:off x="10682238" y="9085543"/>
                <a:ext cx="7319824" cy="767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ea typeface="Cambria Math" panose="02040503050406030204" pitchFamily="18" charset="0"/>
                                </a:rPr>
                                <m:t>𝑏</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ea typeface="Cambria Math" panose="02040503050406030204" pitchFamily="18" charset="0"/>
                            </a:rPr>
                            <m:t>𝑖</m:t>
                          </m:r>
                        </m:sub>
                      </m:sSub>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5" name="TextBox 4">
                <a:extLst>
                  <a:ext uri="{FF2B5EF4-FFF2-40B4-BE49-F238E27FC236}">
                    <a16:creationId xmlns:a16="http://schemas.microsoft.com/office/drawing/2014/main" id="{4C0F8367-66E7-D5BA-3271-6DBC6BECC0AF}"/>
                  </a:ext>
                </a:extLst>
              </p:cNvPr>
              <p:cNvSpPr txBox="1">
                <a:spLocks noRot="1" noChangeAspect="1" noMove="1" noResize="1" noEditPoints="1" noAdjustHandles="1" noChangeArrowheads="1" noChangeShapeType="1" noTextEdit="1"/>
              </p:cNvSpPr>
              <p:nvPr/>
            </p:nvSpPr>
            <p:spPr>
              <a:xfrm>
                <a:off x="10682238" y="9085543"/>
                <a:ext cx="7319824" cy="767774"/>
              </a:xfrm>
              <a:prstGeom prst="rect">
                <a:avLst/>
              </a:prstGeom>
              <a:blipFill>
                <a:blip r:embed="rId6"/>
                <a:stretch>
                  <a:fillRect l="-1384" t="-47541" b="-11475"/>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172647-34CE-E1B4-384A-00D0EE4E58AF}"/>
                  </a:ext>
                </a:extLst>
              </p:cNvPr>
              <p:cNvSpPr txBox="1"/>
              <p:nvPr/>
            </p:nvSpPr>
            <p:spPr>
              <a:xfrm>
                <a:off x="10529248" y="10150886"/>
                <a:ext cx="7625806" cy="767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n-US" sz="4400" b="0" i="1" smtClean="0">
                                  <a:latin typeface="Cambria Math" panose="02040503050406030204" pitchFamily="18" charset="0"/>
                                  <a:ea typeface="Cambria Math" panose="02040503050406030204" pitchFamily="18" charset="0"/>
                                </a:rPr>
                                <m:t>𝑏</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&gt;</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m:t>
                      </m:r>
                      <m:sSubSup>
                        <m:sSubSupPr>
                          <m:ctrlPr>
                            <a:rPr lang="en-US" sz="4400" i="1">
                              <a:latin typeface="Cambria Math" panose="02040503050406030204" pitchFamily="18" charset="0"/>
                            </a:rPr>
                          </m:ctrlPr>
                        </m:sSubSup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up>
                          <m:r>
                            <a:rPr lang="en-US" sz="4400" i="1">
                              <a:latin typeface="Cambria Math" panose="02040503050406030204" pitchFamily="18" charset="0"/>
                            </a:rPr>
                            <m:t>∗</m:t>
                          </m:r>
                        </m:sup>
                      </m:sSubSup>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xmlns="">
          <p:sp>
            <p:nvSpPr>
              <p:cNvPr id="6" name="TextBox 5">
                <a:extLst>
                  <a:ext uri="{FF2B5EF4-FFF2-40B4-BE49-F238E27FC236}">
                    <a16:creationId xmlns:a16="http://schemas.microsoft.com/office/drawing/2014/main" id="{E1172647-34CE-E1B4-384A-00D0EE4E58AF}"/>
                  </a:ext>
                </a:extLst>
              </p:cNvPr>
              <p:cNvSpPr txBox="1">
                <a:spLocks noRot="1" noChangeAspect="1" noMove="1" noResize="1" noEditPoints="1" noAdjustHandles="1" noChangeArrowheads="1" noChangeShapeType="1" noTextEdit="1"/>
              </p:cNvSpPr>
              <p:nvPr/>
            </p:nvSpPr>
            <p:spPr>
              <a:xfrm>
                <a:off x="10529248" y="10150886"/>
                <a:ext cx="7625806" cy="767774"/>
              </a:xfrm>
              <a:prstGeom prst="rect">
                <a:avLst/>
              </a:prstGeom>
              <a:blipFill>
                <a:blip r:embed="rId7"/>
                <a:stretch>
                  <a:fillRect t="-47541" b="-11475"/>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292D0C-92D6-A28D-D687-CFF7C154DC03}"/>
                  </a:ext>
                </a:extLst>
              </p:cNvPr>
              <p:cNvSpPr txBox="1"/>
              <p:nvPr/>
            </p:nvSpPr>
            <p:spPr>
              <a:xfrm>
                <a:off x="19191907" y="9841986"/>
                <a:ext cx="278704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𝑖</m:t>
                      </m:r>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𝑛</m:t>
                      </m:r>
                    </m:oMath>
                  </m:oMathPara>
                </a14:m>
                <a:endParaRPr lang="es-ES_tradnl" dirty="0"/>
              </a:p>
            </p:txBody>
          </p:sp>
        </mc:Choice>
        <mc:Fallback xmlns="">
          <p:sp>
            <p:nvSpPr>
              <p:cNvPr id="7" name="TextBox 6">
                <a:extLst>
                  <a:ext uri="{FF2B5EF4-FFF2-40B4-BE49-F238E27FC236}">
                    <a16:creationId xmlns:a16="http://schemas.microsoft.com/office/drawing/2014/main" id="{E4292D0C-92D6-A28D-D687-CFF7C154DC03}"/>
                  </a:ext>
                </a:extLst>
              </p:cNvPr>
              <p:cNvSpPr txBox="1">
                <a:spLocks noRot="1" noChangeAspect="1" noMove="1" noResize="1" noEditPoints="1" noAdjustHandles="1" noChangeArrowheads="1" noChangeShapeType="1" noTextEdit="1"/>
              </p:cNvSpPr>
              <p:nvPr/>
            </p:nvSpPr>
            <p:spPr>
              <a:xfrm>
                <a:off x="19191907" y="9841986"/>
                <a:ext cx="2787045" cy="595035"/>
              </a:xfrm>
              <a:prstGeom prst="rect">
                <a:avLst/>
              </a:prstGeom>
              <a:blipFill>
                <a:blip r:embed="rId8"/>
                <a:stretch>
                  <a:fillRect l="-3636" b="-2083"/>
                </a:stretch>
              </a:blipFill>
              <a:ln w="12700" cap="flat">
                <a:noFill/>
                <a:miter lim="400000"/>
              </a:ln>
              <a:effectLst/>
            </p:spPr>
            <p:txBody>
              <a:bodyPr/>
              <a:lstStyle/>
              <a:p>
                <a:r>
                  <a:rPr lang="es-ES_tradnl">
                    <a:noFill/>
                  </a:rPr>
                  <a:t> </a:t>
                </a:r>
              </a:p>
            </p:txBody>
          </p:sp>
        </mc:Fallback>
      </mc:AlternateContent>
      <p:sp>
        <p:nvSpPr>
          <p:cNvPr id="8" name="Footer Placeholder 4">
            <a:extLst>
              <a:ext uri="{FF2B5EF4-FFF2-40B4-BE49-F238E27FC236}">
                <a16:creationId xmlns:a16="http://schemas.microsoft.com/office/drawing/2014/main" id="{05F0B024-95D1-A11E-8A48-67AF647BB5DF}"/>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9" name="Slide Number Placeholder 5">
            <a:extLst>
              <a:ext uri="{FF2B5EF4-FFF2-40B4-BE49-F238E27FC236}">
                <a16:creationId xmlns:a16="http://schemas.microsoft.com/office/drawing/2014/main" id="{3CF19C07-0173-EE4D-78B0-EC3B7D25A2E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56</a:t>
            </a:fld>
            <a:endParaRPr lang="en-US" sz="2800" dirty="0"/>
          </a:p>
        </p:txBody>
      </p:sp>
    </p:spTree>
    <p:extLst>
      <p:ext uri="{BB962C8B-B14F-4D97-AF65-F5344CB8AC3E}">
        <p14:creationId xmlns:p14="http://schemas.microsoft.com/office/powerpoint/2010/main" val="286871249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81" name="Y podemos extender a usar funciones kernels para extender a casos no lineales, extendiendo a un espacio dimensional mayor."/>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Y podemos extender a usar funciones </a:t>
            </a:r>
            <a:r>
              <a:rPr lang="es-ES_tradnl" dirty="0" err="1"/>
              <a:t>kernels</a:t>
            </a:r>
            <a:r>
              <a:rPr lang="es-ES_tradnl" dirty="0"/>
              <a:t> para extender a casos no lineales, extendiendo a un espacio dimensional mayor.</a:t>
            </a:r>
          </a:p>
        </p:txBody>
      </p:sp>
      <p:sp>
        <p:nvSpPr>
          <p:cNvPr id="2" name="Footer Placeholder 4">
            <a:extLst>
              <a:ext uri="{FF2B5EF4-FFF2-40B4-BE49-F238E27FC236}">
                <a16:creationId xmlns:a16="http://schemas.microsoft.com/office/drawing/2014/main" id="{B0DBD432-EDB9-CD2F-70CA-0C04B73D252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3F917DA-5066-51EC-F870-2C34E3A5CBA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57</a:t>
            </a:fld>
            <a:endParaRPr lang="en-US" sz="2800" dirty="0"/>
          </a:p>
        </p:txBody>
      </p:sp>
    </p:spTree>
    <p:extLst>
      <p:ext uri="{BB962C8B-B14F-4D97-AF65-F5344CB8AC3E}">
        <p14:creationId xmlns:p14="http://schemas.microsoft.com/office/powerpoint/2010/main" val="325163205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3602805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8" name="Dos métodos de búsqueda típicos:…"/>
          <p:cNvSpPr txBox="1">
            <a:spLocks noGrp="1"/>
          </p:cNvSpPr>
          <p:nvPr>
            <p:ph type="body" idx="1"/>
          </p:nvPr>
        </p:nvSpPr>
        <p:spPr>
          <a:xfrm>
            <a:off x="1295400" y="3693460"/>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Dos métodos de búsqueda típicos:</a:t>
            </a:r>
          </a:p>
          <a:p>
            <a:pPr>
              <a:defRPr sz="4600">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Búsqueda de grilla:</a:t>
            </a:r>
            <a:r>
              <a:rPr lang="es-ES_tradnl" dirty="0"/>
              <a:t> Busca exhaustiva de todas las combinaciones de los parámetros. Es el más completo pero el más ineficiente.</a:t>
            </a:r>
          </a:p>
          <a:p>
            <a:pPr>
              <a:defRPr sz="4600">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Búsqueda aleatoria</a:t>
            </a:r>
            <a:r>
              <a:rPr lang="es-ES_tradnl" dirty="0"/>
              <a:t>: Busca aleatoriamente tomando datos del espacio de combinaciones de los parámetros, bajo una distribución aleatoria dada. Termina dado una cierta cantidad arbitraria de iteraciones.</a:t>
            </a:r>
          </a:p>
        </p:txBody>
      </p:sp>
      <p:sp>
        <p:nvSpPr>
          <p:cNvPr id="2" name="Footer Placeholder 4">
            <a:extLst>
              <a:ext uri="{FF2B5EF4-FFF2-40B4-BE49-F238E27FC236}">
                <a16:creationId xmlns:a16="http://schemas.microsoft.com/office/drawing/2014/main" id="{9F33DA23-94D7-5CCF-69E5-4BEF39E01BB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D7425814-B8AA-5CE7-3971-8DFA34BCDE1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8" name="Dos métodos de búsqueda típicos:…"/>
          <p:cNvSpPr txBox="1">
            <a:spLocks noGrp="1"/>
          </p:cNvSpPr>
          <p:nvPr>
            <p:ph type="body" idx="1"/>
          </p:nvPr>
        </p:nvSpPr>
        <p:spPr>
          <a:xfrm>
            <a:off x="1295400" y="3693460"/>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Estos métodos de búsquedas se pueden atacar con estrategias de Inteligencia Artificial. Hay muchos estudios que aplican algoritmos que buscan encontrar selecciones de </a:t>
            </a:r>
            <a:r>
              <a:rPr lang="es-ES_tradnl" dirty="0" err="1"/>
              <a:t>hiperparámetros</a:t>
            </a:r>
            <a:r>
              <a:rPr lang="es-ES_tradnl" dirty="0"/>
              <a:t> eficientes, y cortar evaluaciones de combinaciones no tan atractivas. </a:t>
            </a:r>
          </a:p>
          <a:p>
            <a:pPr>
              <a:defRPr sz="4600">
                <a:latin typeface="Graphik Compact Regular"/>
                <a:ea typeface="Graphik Compact Regular"/>
                <a:cs typeface="Graphik Compact Regular"/>
                <a:sym typeface="Graphik Compact Regular"/>
              </a:defRPr>
            </a:pPr>
            <a:r>
              <a:rPr lang="es-ES_tradnl" dirty="0"/>
              <a:t>Un </a:t>
            </a:r>
            <a:r>
              <a:rPr lang="es-ES_tradnl" dirty="0" err="1"/>
              <a:t>framework</a:t>
            </a:r>
            <a:r>
              <a:rPr lang="es-ES_tradnl" dirty="0"/>
              <a:t> que nos ofrece técnicas más avanzadas de búsqueda de </a:t>
            </a:r>
            <a:r>
              <a:rPr lang="es-ES_tradnl" dirty="0" err="1"/>
              <a:t>hiperparametros</a:t>
            </a:r>
            <a:r>
              <a:rPr lang="es-ES_tradnl" dirty="0"/>
              <a:t> es </a:t>
            </a:r>
            <a:r>
              <a:rPr lang="es-ES_tradnl" b="1" dirty="0" err="1"/>
              <a:t>Optuna</a:t>
            </a:r>
            <a:r>
              <a:rPr lang="es-ES_tradnl" dirty="0"/>
              <a:t>. Para buscar hiper-parámetros realiza dos acciones que ayudan a ser más eficiente en su búsqueda:</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Selección de hiper-parámetros que pueden dar buenos resultados.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Podado de hiper-parámetros que es innecesario buscar por malos resultados.</a:t>
            </a:r>
          </a:p>
        </p:txBody>
      </p:sp>
      <p:sp>
        <p:nvSpPr>
          <p:cNvPr id="2" name="Footer Placeholder 4">
            <a:extLst>
              <a:ext uri="{FF2B5EF4-FFF2-40B4-BE49-F238E27FC236}">
                <a16:creationId xmlns:a16="http://schemas.microsoft.com/office/drawing/2014/main" id="{374B4F65-3DDF-3AA1-5CF4-93EE6F83DCA3}"/>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6B1EB3D-3D41-3917-67DD-8B16B71C615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spTree>
    <p:extLst>
      <p:ext uri="{BB962C8B-B14F-4D97-AF65-F5344CB8AC3E}">
        <p14:creationId xmlns:p14="http://schemas.microsoft.com/office/powerpoint/2010/main" val="9583087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Maximal Margin Classifier"/>
          <p:cNvSpPr txBox="1">
            <a:spLocks noGrp="1"/>
          </p:cNvSpPr>
          <p:nvPr>
            <p:ph type="body" sz="half" idx="1"/>
          </p:nvPr>
        </p:nvSpPr>
        <p:spPr>
          <a:xfrm>
            <a:off x="1439912" y="4328870"/>
            <a:ext cx="21504176" cy="5497468"/>
          </a:xfrm>
          <a:prstGeom prst="rect">
            <a:avLst/>
          </a:prstGeom>
        </p:spPr>
        <p:txBody>
          <a:bodyPr>
            <a:normAutofit fontScale="92500" lnSpcReduction="10000"/>
          </a:bodyPr>
          <a:lstStyle>
            <a:lvl1pPr>
              <a:defRPr>
                <a:solidFill>
                  <a:srgbClr val="FFFFFF"/>
                </a:solidFill>
              </a:defRPr>
            </a:lvl1pPr>
          </a:lstStyle>
          <a:p>
            <a:pPr marL="0" indent="0">
              <a:lnSpc>
                <a:spcPct val="100000"/>
              </a:lnSpc>
            </a:pPr>
            <a:r>
              <a:rPr dirty="0">
                <a:solidFill>
                  <a:schemeClr val="tx1"/>
                </a:solidFill>
              </a:rPr>
              <a:t>Maximal Margin Classifier </a:t>
            </a:r>
            <a:endParaRPr lang="es-ES" dirty="0">
              <a:solidFill>
                <a:schemeClr val="tx1"/>
              </a:solidFill>
            </a:endParaRPr>
          </a:p>
          <a:p>
            <a:pPr marL="0" indent="0">
              <a:lnSpc>
                <a:spcPct val="100000"/>
              </a:lnSpc>
            </a:pPr>
            <a:br>
              <a:rPr lang="es-ES" sz="7100" dirty="0">
                <a:solidFill>
                  <a:schemeClr val="tx1"/>
                </a:solidFill>
              </a:rPr>
            </a:br>
            <a:r>
              <a:rPr lang="es-ES" sz="7100" dirty="0">
                <a:solidFill>
                  <a:schemeClr val="tx1"/>
                </a:solidFill>
              </a:rPr>
              <a:t>( CLASIFICADORES DE MÁXIMO MARGEN  )</a:t>
            </a:r>
            <a:endParaRPr sz="7100" dirty="0">
              <a:solidFill>
                <a:schemeClr val="tx1"/>
              </a:solidFill>
            </a:endParaRPr>
          </a:p>
        </p:txBody>
      </p:sp>
    </p:spTree>
    <p:extLst>
      <p:ext uri="{BB962C8B-B14F-4D97-AF65-F5344CB8AC3E}">
        <p14:creationId xmlns:p14="http://schemas.microsoft.com/office/powerpoint/2010/main" val="33054790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Maximal Margin Classifier"/>
          <p:cNvSpPr txBox="1">
            <a:spLocks noGrp="1"/>
          </p:cNvSpPr>
          <p:nvPr>
            <p:ph type="title"/>
          </p:nvPr>
        </p:nvSpPr>
        <p:spPr>
          <a:xfrm>
            <a:off x="1295400" y="1622629"/>
            <a:ext cx="21869400" cy="1778386"/>
          </a:xfrm>
          <a:prstGeom prst="rect">
            <a:avLst/>
          </a:prstGeom>
        </p:spPr>
        <p:txBody>
          <a:bodyPr/>
          <a:lstStyle/>
          <a:p>
            <a:r>
              <a:rPr lang="es-ES_tradnl" dirty="0" err="1"/>
              <a:t>Maximal</a:t>
            </a:r>
            <a:r>
              <a:rPr lang="es-ES_tradnl" dirty="0"/>
              <a:t> </a:t>
            </a:r>
            <a:r>
              <a:rPr lang="es-ES_tradnl" dirty="0" err="1"/>
              <a:t>Margin</a:t>
            </a:r>
            <a:r>
              <a:rPr lang="es-ES_tradnl" dirty="0"/>
              <a:t> </a:t>
            </a:r>
            <a:r>
              <a:rPr lang="es-ES_tradnl" dirty="0" err="1"/>
              <a:t>Classifier</a:t>
            </a:r>
            <a:r>
              <a:rPr lang="es-ES_tradnl" dirty="0"/>
              <a:t> </a:t>
            </a:r>
          </a:p>
        </p:txBody>
      </p:sp>
      <p:sp>
        <p:nvSpPr>
          <p:cNvPr id="266" name="Empecemos con álgebra, en un espacio p-dimensional, un hiperplano es un subespacio de dimensión p-1.…"/>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Empecemos con álgebra, en un espacio p-dimensional, un </a:t>
            </a:r>
            <a:r>
              <a:rPr lang="es-ES_tradnl" b="1" dirty="0"/>
              <a:t>hiperplano</a:t>
            </a:r>
            <a:r>
              <a:rPr lang="es-ES_tradnl" dirty="0"/>
              <a:t> es un subespacio de dimensión p-1. </a:t>
            </a:r>
          </a:p>
          <a:p>
            <a:pPr>
              <a:defRPr sz="4600">
                <a:latin typeface="Graphik Compact Regular"/>
                <a:ea typeface="Graphik Compact Regular"/>
                <a:cs typeface="Graphik Compact Regular"/>
                <a:sym typeface="Graphik Compact Regular"/>
              </a:defRPr>
            </a:pPr>
            <a:r>
              <a:rPr lang="es-ES_tradnl" dirty="0"/>
              <a:t>Por ejemplo, </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2 dimensiones, el hiperplano es la recta</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3 dimensiones, el hiperplano es el plano</a:t>
            </a:r>
          </a:p>
          <a:p>
            <a:pPr>
              <a:defRPr sz="4600">
                <a:latin typeface="Graphik Compact Regular"/>
                <a:ea typeface="Graphik Compact Regular"/>
                <a:cs typeface="Graphik Compact Regular"/>
                <a:sym typeface="Graphik Compact Regular"/>
              </a:defRPr>
            </a:pPr>
            <a:r>
              <a:rPr lang="es-ES_tradnl" dirty="0"/>
              <a:t> La definición matemática ya la conocemos:</a:t>
            </a:r>
          </a:p>
          <a:p>
            <a:pPr lvl="1">
              <a:defRPr sz="4600">
                <a:latin typeface="Graphik Compact Regular"/>
                <a:ea typeface="Graphik Compact Regular"/>
                <a:cs typeface="Graphik Compact Regular"/>
                <a:sym typeface="Graphik Compact Regular"/>
              </a:defRPr>
            </a:pPr>
            <a:r>
              <a:rPr lang="es-ES_tradnl" dirty="0"/>
              <a:t>2 dimensiones:         </a:t>
            </a:r>
          </a:p>
          <a:p>
            <a:pPr lvl="1">
              <a:defRPr sz="4600">
                <a:latin typeface="Graphik Compact Regular"/>
                <a:ea typeface="Graphik Compact Regular"/>
                <a:cs typeface="Graphik Compact Regular"/>
                <a:sym typeface="Graphik Compact Regular"/>
              </a:defRPr>
            </a:pPr>
            <a:r>
              <a:rPr lang="es-ES_tradnl" dirty="0"/>
              <a:t>p-dimensiones: </a:t>
            </a:r>
          </a:p>
        </p:txBody>
      </p:sp>
      <p:sp>
        <p:nvSpPr>
          <p:cNvPr id="2" name="Footer Placeholder 4">
            <a:extLst>
              <a:ext uri="{FF2B5EF4-FFF2-40B4-BE49-F238E27FC236}">
                <a16:creationId xmlns:a16="http://schemas.microsoft.com/office/drawing/2014/main" id="{DBD8F189-5349-189C-55E8-66A196CF97ED}"/>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337504E-1925-8AC8-0D9E-902D1707FA4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3FB35F-1779-3977-02FB-93836AC445CC}"/>
                  </a:ext>
                </a:extLst>
              </p:cNvPr>
              <p:cNvSpPr txBox="1"/>
              <p:nvPr/>
            </p:nvSpPr>
            <p:spPr>
              <a:xfrm>
                <a:off x="9376171" y="10102161"/>
                <a:ext cx="5504328"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2</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2</m:t>
                        </m:r>
                      </m:sub>
                    </m:sSub>
                    <m:r>
                      <a:rPr lang="en-US" sz="4800" b="0" i="1" smtClean="0">
                        <a:latin typeface="Cambria Math" panose="02040503050406030204" pitchFamily="18" charset="0"/>
                      </a:rPr>
                      <m:t>=0</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153FB35F-1779-3977-02FB-93836AC445CC}"/>
                  </a:ext>
                </a:extLst>
              </p:cNvPr>
              <p:cNvSpPr txBox="1">
                <a:spLocks noRot="1" noChangeAspect="1" noMove="1" noResize="1" noEditPoints="1" noAdjustHandles="1" noChangeArrowheads="1" noChangeShapeType="1" noTextEdit="1"/>
              </p:cNvSpPr>
              <p:nvPr/>
            </p:nvSpPr>
            <p:spPr>
              <a:xfrm>
                <a:off x="9376171" y="10102161"/>
                <a:ext cx="5504328" cy="744819"/>
              </a:xfrm>
              <a:prstGeom prst="rect">
                <a:avLst/>
              </a:prstGeom>
              <a:blipFill>
                <a:blip r:embed="rId2"/>
                <a:stretch>
                  <a:fillRect l="-3917" t="-30508" r="-2304" b="-4067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04A9248-733D-7CD1-CCEE-C0F3FDEB1053}"/>
                  </a:ext>
                </a:extLst>
              </p:cNvPr>
              <p:cNvSpPr txBox="1"/>
              <p:nvPr/>
            </p:nvSpPr>
            <p:spPr>
              <a:xfrm>
                <a:off x="8868083" y="11156359"/>
                <a:ext cx="6520504"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𝑝</m:t>
                        </m:r>
                      </m:sub>
                    </m:sSub>
                    <m:r>
                      <a:rPr lang="en-US" sz="4800" b="0" i="1" smtClean="0">
                        <a:latin typeface="Cambria Math" panose="02040503050406030204" pitchFamily="18" charset="0"/>
                      </a:rPr>
                      <m:t>=0</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804A9248-733D-7CD1-CCEE-C0F3FDEB1053}"/>
                  </a:ext>
                </a:extLst>
              </p:cNvPr>
              <p:cNvSpPr txBox="1">
                <a:spLocks noRot="1" noChangeAspect="1" noMove="1" noResize="1" noEditPoints="1" noAdjustHandles="1" noChangeArrowheads="1" noChangeShapeType="1" noTextEdit="1"/>
              </p:cNvSpPr>
              <p:nvPr/>
            </p:nvSpPr>
            <p:spPr>
              <a:xfrm>
                <a:off x="8868083" y="11156359"/>
                <a:ext cx="6520504" cy="790345"/>
              </a:xfrm>
              <a:prstGeom prst="rect">
                <a:avLst/>
              </a:prstGeom>
              <a:blipFill>
                <a:blip r:embed="rId3"/>
                <a:stretch>
                  <a:fillRect l="-2140" t="-26984" r="-973" b="-3333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28C6D8-CCDB-DF14-AEEA-1D68A069322E}"/>
                  </a:ext>
                </a:extLst>
              </p:cNvPr>
              <p:cNvSpPr txBox="1"/>
              <p:nvPr/>
            </p:nvSpPr>
            <p:spPr>
              <a:xfrm>
                <a:off x="17697804" y="10102160"/>
                <a:ext cx="3733201"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2</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ℝ</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C928C6D8-CCDB-DF14-AEEA-1D68A069322E}"/>
                  </a:ext>
                </a:extLst>
              </p:cNvPr>
              <p:cNvSpPr txBox="1">
                <a:spLocks noRot="1" noChangeAspect="1" noMove="1" noResize="1" noEditPoints="1" noAdjustHandles="1" noChangeArrowheads="1" noChangeShapeType="1" noTextEdit="1"/>
              </p:cNvSpPr>
              <p:nvPr/>
            </p:nvSpPr>
            <p:spPr>
              <a:xfrm>
                <a:off x="17697804" y="10102160"/>
                <a:ext cx="3733201" cy="744819"/>
              </a:xfrm>
              <a:prstGeom prst="rect">
                <a:avLst/>
              </a:prstGeom>
              <a:blipFill>
                <a:blip r:embed="rId4"/>
                <a:stretch>
                  <a:fillRect l="-4068" t="-30508" r="-1695" b="-4067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2DF7E8-0314-E8BD-36CB-5E73313CE999}"/>
                  </a:ext>
                </a:extLst>
              </p:cNvPr>
              <p:cNvSpPr txBox="1"/>
              <p:nvPr/>
            </p:nvSpPr>
            <p:spPr>
              <a:xfrm>
                <a:off x="17401857" y="11156358"/>
                <a:ext cx="4325094"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oMath>
                </a14:m>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ℝ</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A42DF7E8-0314-E8BD-36CB-5E73313CE999}"/>
                  </a:ext>
                </a:extLst>
              </p:cNvPr>
              <p:cNvSpPr txBox="1">
                <a:spLocks noRot="1" noChangeAspect="1" noMove="1" noResize="1" noEditPoints="1" noAdjustHandles="1" noChangeArrowheads="1" noChangeShapeType="1" noTextEdit="1"/>
              </p:cNvSpPr>
              <p:nvPr/>
            </p:nvSpPr>
            <p:spPr>
              <a:xfrm>
                <a:off x="17401857" y="11156358"/>
                <a:ext cx="4325094" cy="790345"/>
              </a:xfrm>
              <a:prstGeom prst="rect">
                <a:avLst/>
              </a:prstGeom>
              <a:blipFill>
                <a:blip r:embed="rId5"/>
                <a:stretch>
                  <a:fillRect l="-4985" t="-26984" r="-3226" b="-3333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340424626"/>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288</TotalTime>
  <Words>4313</Words>
  <Application>Microsoft Macintosh PowerPoint</Application>
  <PresentationFormat>Custom</PresentationFormat>
  <Paragraphs>500</Paragraphs>
  <Slides>58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Arial</vt:lpstr>
      <vt:lpstr>Cambria Math</vt:lpstr>
      <vt:lpstr>Graphik</vt:lpstr>
      <vt:lpstr>Graphik Compact</vt:lpstr>
      <vt:lpstr>Graphik Compact Bold</vt:lpstr>
      <vt:lpstr>Graphik Compact Regular</vt:lpstr>
      <vt:lpstr>Graphik-Medium</vt:lpstr>
      <vt:lpstr>Graphik-SemiboldItalic</vt:lpstr>
      <vt:lpstr>Helvetica Neue</vt:lpstr>
      <vt:lpstr>34_DynamicRainbow</vt:lpstr>
      <vt:lpstr>Máquinas de vectores de soporte</vt:lpstr>
      <vt:lpstr>Repaso clase anterior</vt:lpstr>
      <vt:lpstr>Clasificación</vt:lpstr>
      <vt:lpstr>KNN</vt:lpstr>
      <vt:lpstr>Métodos de Ajuste de los hiper-parámetros</vt:lpstr>
      <vt:lpstr>Métodos de Ajuste de los hiper-parámetros</vt:lpstr>
      <vt:lpstr>Métodos de Ajuste de los hiper-parámetros</vt:lpstr>
      <vt:lpstr>PowerPoint Presentation</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Caso no separable</vt:lpstr>
      <vt:lpstr>Caso no separable</vt:lpstr>
      <vt:lpstr>PowerPoint Presentation</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PowerPoint Presentation</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PowerPoint Presentation</vt:lpstr>
      <vt:lpstr>Support Vector Machine en regresión</vt:lpstr>
      <vt:lpstr>Support Vector Machine en regresión</vt:lpstr>
      <vt:lpstr>Support Vector Machine en regresión</vt:lpstr>
      <vt:lpstr>Support Vector Machine en regresión</vt:lpstr>
      <vt:lpstr>Support Vector Machine en regresión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Máquinas de vectores de soporte</dc:title>
  <cp:lastModifiedBy>Facundo Adrián Lucianna</cp:lastModifiedBy>
  <cp:revision>26</cp:revision>
  <dcterms:modified xsi:type="dcterms:W3CDTF">2024-04-26T16:32:30Z</dcterms:modified>
</cp:coreProperties>
</file>